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8" r:id="rId2"/>
    <p:sldMasterId id="2147483675" r:id="rId3"/>
  </p:sldMasterIdLst>
  <p:notesMasterIdLst>
    <p:notesMasterId r:id="rId18"/>
  </p:notesMasterIdLst>
  <p:handoutMasterIdLst>
    <p:handoutMasterId r:id="rId19"/>
  </p:handoutMasterIdLst>
  <p:sldIdLst>
    <p:sldId id="266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4" r:id="rId15"/>
    <p:sldId id="433" r:id="rId16"/>
    <p:sldId id="352" r:id="rId1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CC3399"/>
    <a:srgbClr val="008080"/>
    <a:srgbClr val="009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/>
    <p:restoredTop sz="94302" autoAdjust="0"/>
  </p:normalViewPr>
  <p:slideViewPr>
    <p:cSldViewPr>
      <p:cViewPr varScale="1">
        <p:scale>
          <a:sx n="105" d="100"/>
          <a:sy n="105" d="100"/>
        </p:scale>
        <p:origin x="171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>
                <a:latin typeface="Times New Roman" pitchFamily="18" charset="0"/>
              </a:defRPr>
            </a:lvl1pPr>
          </a:lstStyle>
          <a:p>
            <a:endParaRPr lang="es-ES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latin typeface="Times New Roman" pitchFamily="18" charset="0"/>
              </a:defRPr>
            </a:lvl1pPr>
          </a:lstStyle>
          <a:p>
            <a:endParaRPr lang="es-ES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>
                <a:latin typeface="Times New Roman" pitchFamily="18" charset="0"/>
              </a:defRPr>
            </a:lvl1pPr>
          </a:lstStyle>
          <a:p>
            <a:endParaRPr lang="es-ES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latin typeface="Times New Roman" pitchFamily="18" charset="0"/>
              </a:defRPr>
            </a:lvl1pPr>
          </a:lstStyle>
          <a:p>
            <a:fld id="{F7D548E4-E553-4AFF-BA2B-B63945669AE6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546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>
                <a:latin typeface="Times New Roman" pitchFamily="18" charset="0"/>
              </a:defRPr>
            </a:lvl1pPr>
          </a:lstStyle>
          <a:p>
            <a:endParaRPr lang="es-E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latin typeface="Times New Roman" pitchFamily="18" charset="0"/>
              </a:defRPr>
            </a:lvl1pPr>
          </a:lstStyle>
          <a:p>
            <a:endParaRPr lang="es-E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>
                <a:latin typeface="Times New Roman" pitchFamily="18" charset="0"/>
              </a:defRPr>
            </a:lvl1pPr>
          </a:lstStyle>
          <a:p>
            <a:endParaRPr lang="es-E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latin typeface="Times New Roman" pitchFamily="18" charset="0"/>
              </a:defRPr>
            </a:lvl1pPr>
          </a:lstStyle>
          <a:p>
            <a:fld id="{E3AE7065-166D-4671-AF18-3B19F9F3C732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455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E7EBB6-2E47-407F-AD69-7C808F02D2CD}" type="slidenum">
              <a:rPr lang="es-ES"/>
              <a:pPr/>
              <a:t>1</a:t>
            </a:fld>
            <a:endParaRPr lang="es-E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916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1331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31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2083 -32000"/>
                <a:gd name="T13" fmla="*/ T12 w 64000"/>
                <a:gd name="T14" fmla="+- 0 -29632 -32000"/>
                <a:gd name="T15" fmla="*/ -29632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2083 -32000"/>
                <a:gd name="T21" fmla="*/ T20 w 64000"/>
                <a:gd name="T22" fmla="+- 0 29631 -32000"/>
                <a:gd name="T23" fmla="*/ 29631 h 64000"/>
                <a:gd name="T24" fmla="+- 0 12083 -32000"/>
                <a:gd name="T25" fmla="*/ T24 w 64000"/>
                <a:gd name="T26" fmla="+- 0 29631 -32000"/>
                <a:gd name="T27" fmla="*/ 29631 h 64000"/>
                <a:gd name="T28" fmla="+- 0 12082 -32000"/>
                <a:gd name="T29" fmla="*/ T28 w 64000"/>
                <a:gd name="T30" fmla="+- 0 29631 -32000"/>
                <a:gd name="T31" fmla="*/ 29631 h 64000"/>
                <a:gd name="T32" fmla="+- 0 12083 -32000"/>
                <a:gd name="T33" fmla="*/ T32 w 64000"/>
                <a:gd name="T34" fmla="+- 0 29632 -32000"/>
                <a:gd name="T35" fmla="*/ 29632 h 64000"/>
                <a:gd name="T36" fmla="+- 0 12083 -32000"/>
                <a:gd name="T37" fmla="*/ T36 w 64000"/>
                <a:gd name="T38" fmla="+- 0 -29632 -32000"/>
                <a:gd name="T39" fmla="*/ -29632 h 64000"/>
                <a:gd name="T40" fmla="+- 0 12082 -32000"/>
                <a:gd name="T41" fmla="*/ T40 w 64000"/>
                <a:gd name="T42" fmla="+- 0 -29632 -32000"/>
                <a:gd name="T43" fmla="*/ -29632 h 64000"/>
                <a:gd name="T44" fmla="+- 0 12083 -32000"/>
                <a:gd name="T45" fmla="*/ T44 w 64000"/>
                <a:gd name="T46" fmla="+- 0 -29632 -32000"/>
                <a:gd name="T47" fmla="*/ -29632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331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994 -32000"/>
                <a:gd name="T13" fmla="*/ T12 w 64000"/>
                <a:gd name="T14" fmla="+- 0 -25754 -32000"/>
                <a:gd name="T15" fmla="*/ -257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994 -32000"/>
                <a:gd name="T21" fmla="*/ T20 w 64000"/>
                <a:gd name="T22" fmla="+- 0 25753 -32000"/>
                <a:gd name="T23" fmla="*/ 25753 h 64000"/>
                <a:gd name="T24" fmla="+- 0 18994 -32000"/>
                <a:gd name="T25" fmla="*/ T24 w 64000"/>
                <a:gd name="T26" fmla="+- 0 25753 -32000"/>
                <a:gd name="T27" fmla="*/ 25753 h 64000"/>
                <a:gd name="T28" fmla="+- 0 18993 -32000"/>
                <a:gd name="T29" fmla="*/ T28 w 64000"/>
                <a:gd name="T30" fmla="+- 0 25753 -32000"/>
                <a:gd name="T31" fmla="*/ 25753 h 64000"/>
                <a:gd name="T32" fmla="+- 0 18994 -32000"/>
                <a:gd name="T33" fmla="*/ T32 w 64000"/>
                <a:gd name="T34" fmla="+- 0 25754 -32000"/>
                <a:gd name="T35" fmla="*/ 25754 h 64000"/>
                <a:gd name="T36" fmla="+- 0 18994 -32000"/>
                <a:gd name="T37" fmla="*/ T36 w 64000"/>
                <a:gd name="T38" fmla="+- 0 -25754 -32000"/>
                <a:gd name="T39" fmla="*/ -25754 h 64000"/>
                <a:gd name="T40" fmla="+- 0 18993 -32000"/>
                <a:gd name="T41" fmla="*/ T40 w 64000"/>
                <a:gd name="T42" fmla="+- 0 -25754 -32000"/>
                <a:gd name="T43" fmla="*/ -25754 h 64000"/>
                <a:gd name="T44" fmla="+- 0 18994 -32000"/>
                <a:gd name="T45" fmla="*/ T44 w 64000"/>
                <a:gd name="T46" fmla="+- 0 -25754 -32000"/>
                <a:gd name="T47" fmla="*/ -257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latin typeface="Arial" charset="0"/>
              </a:endParaRPr>
            </a:p>
          </p:txBody>
        </p:sp>
      </p:grpSp>
      <p:sp>
        <p:nvSpPr>
          <p:cNvPr id="1331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s-ES" noProof="0" smtClean="0"/>
              <a:t>Haga clic para cambiar el estilo de título	</a:t>
            </a: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s-ES" noProof="0" smtClean="0"/>
              <a:t>Haga clic para modificar el estilo de subtítulo del patrón</a:t>
            </a:r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13321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13322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1DB68C3-F10B-4E37-BCD1-C5423DBD9F8A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30C0A-0E80-4E3C-A83E-86470BDBCDD9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56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75381-88A7-46B4-A68F-EF98317FFF2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288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y 4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sz="quarter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370013" y="1827213"/>
            <a:ext cx="3579812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5102225" y="1827213"/>
            <a:ext cx="3581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1370013" y="3960813"/>
            <a:ext cx="3579812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02225" y="3960813"/>
            <a:ext cx="3581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21A269C-1622-41BC-9EE2-9A3310AD227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591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1370013" y="301625"/>
            <a:ext cx="7313612" cy="56403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D2BF664-E624-4C97-8542-1A5FF39698E8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733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1 obje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5102225" y="1827213"/>
            <a:ext cx="3581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5102225" y="3960813"/>
            <a:ext cx="3581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F156161-C396-4CDF-91CC-F9F8F1795E3E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349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220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106363"/>
            <a:ext cx="8001000" cy="131127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533400" y="1524000"/>
            <a:ext cx="3924300" cy="45720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924300" cy="45720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2209800" y="62484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962400" y="6248400"/>
            <a:ext cx="2514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F6F9E56-3382-4009-8C90-96BE553F6828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4156050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02E-F3F6-481F-8A17-970B987BCBD0}" type="slidenum">
              <a:rPr lang="es-ES" altLang="es-CO"/>
              <a:pPr>
                <a:defRPr/>
              </a:pPr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56557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845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412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5E832F-DDEE-4058-B4C0-DF233FBF2815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4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161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615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1331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31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2083 -32000"/>
                <a:gd name="T13" fmla="*/ T12 w 64000"/>
                <a:gd name="T14" fmla="+- 0 -29632 -32000"/>
                <a:gd name="T15" fmla="*/ -29632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2083 -32000"/>
                <a:gd name="T21" fmla="*/ T20 w 64000"/>
                <a:gd name="T22" fmla="+- 0 29631 -32000"/>
                <a:gd name="T23" fmla="*/ 29631 h 64000"/>
                <a:gd name="T24" fmla="+- 0 12083 -32000"/>
                <a:gd name="T25" fmla="*/ T24 w 64000"/>
                <a:gd name="T26" fmla="+- 0 29631 -32000"/>
                <a:gd name="T27" fmla="*/ 29631 h 64000"/>
                <a:gd name="T28" fmla="+- 0 12082 -32000"/>
                <a:gd name="T29" fmla="*/ T28 w 64000"/>
                <a:gd name="T30" fmla="+- 0 29631 -32000"/>
                <a:gd name="T31" fmla="*/ 29631 h 64000"/>
                <a:gd name="T32" fmla="+- 0 12083 -32000"/>
                <a:gd name="T33" fmla="*/ T32 w 64000"/>
                <a:gd name="T34" fmla="+- 0 29632 -32000"/>
                <a:gd name="T35" fmla="*/ 29632 h 64000"/>
                <a:gd name="T36" fmla="+- 0 12083 -32000"/>
                <a:gd name="T37" fmla="*/ T36 w 64000"/>
                <a:gd name="T38" fmla="+- 0 -29632 -32000"/>
                <a:gd name="T39" fmla="*/ -29632 h 64000"/>
                <a:gd name="T40" fmla="+- 0 12082 -32000"/>
                <a:gd name="T41" fmla="*/ T40 w 64000"/>
                <a:gd name="T42" fmla="+- 0 -29632 -32000"/>
                <a:gd name="T43" fmla="*/ -29632 h 64000"/>
                <a:gd name="T44" fmla="+- 0 12083 -32000"/>
                <a:gd name="T45" fmla="*/ T44 w 64000"/>
                <a:gd name="T46" fmla="+- 0 -29632 -32000"/>
                <a:gd name="T47" fmla="*/ -29632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331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994 -32000"/>
                <a:gd name="T13" fmla="*/ T12 w 64000"/>
                <a:gd name="T14" fmla="+- 0 -25754 -32000"/>
                <a:gd name="T15" fmla="*/ -257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994 -32000"/>
                <a:gd name="T21" fmla="*/ T20 w 64000"/>
                <a:gd name="T22" fmla="+- 0 25753 -32000"/>
                <a:gd name="T23" fmla="*/ 25753 h 64000"/>
                <a:gd name="T24" fmla="+- 0 18994 -32000"/>
                <a:gd name="T25" fmla="*/ T24 w 64000"/>
                <a:gd name="T26" fmla="+- 0 25753 -32000"/>
                <a:gd name="T27" fmla="*/ 25753 h 64000"/>
                <a:gd name="T28" fmla="+- 0 18993 -32000"/>
                <a:gd name="T29" fmla="*/ T28 w 64000"/>
                <a:gd name="T30" fmla="+- 0 25753 -32000"/>
                <a:gd name="T31" fmla="*/ 25753 h 64000"/>
                <a:gd name="T32" fmla="+- 0 18994 -32000"/>
                <a:gd name="T33" fmla="*/ T32 w 64000"/>
                <a:gd name="T34" fmla="+- 0 25754 -32000"/>
                <a:gd name="T35" fmla="*/ 25754 h 64000"/>
                <a:gd name="T36" fmla="+- 0 18994 -32000"/>
                <a:gd name="T37" fmla="*/ T36 w 64000"/>
                <a:gd name="T38" fmla="+- 0 -25754 -32000"/>
                <a:gd name="T39" fmla="*/ -25754 h 64000"/>
                <a:gd name="T40" fmla="+- 0 18993 -32000"/>
                <a:gd name="T41" fmla="*/ T40 w 64000"/>
                <a:gd name="T42" fmla="+- 0 -25754 -32000"/>
                <a:gd name="T43" fmla="*/ -25754 h 64000"/>
                <a:gd name="T44" fmla="+- 0 18994 -32000"/>
                <a:gd name="T45" fmla="*/ T44 w 64000"/>
                <a:gd name="T46" fmla="+- 0 -25754 -32000"/>
                <a:gd name="T47" fmla="*/ -257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latin typeface="Arial" charset="0"/>
              </a:endParaRPr>
            </a:p>
          </p:txBody>
        </p:sp>
      </p:grpSp>
      <p:sp>
        <p:nvSpPr>
          <p:cNvPr id="1331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s-ES" noProof="0" smtClean="0"/>
              <a:t>Haga clic para cambiar el estilo de título	</a:t>
            </a: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s-ES" noProof="0" smtClean="0"/>
              <a:t>Haga clic para modificar el estilo de subtítulo del patrón</a:t>
            </a:r>
          </a:p>
        </p:txBody>
      </p:sp>
      <p:sp>
        <p:nvSpPr>
          <p:cNvPr id="13320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13321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13322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1DB68C3-F10B-4E37-BCD1-C5423DBD9F8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795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5E832F-DDEE-4058-B4C0-DF233FBF2815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226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1DDFA8-3BBD-47C4-B00C-B6FE52C9B33D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314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E140C1-7608-4E0D-B5DA-8F6DDC7990FE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712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6673A-31BF-4455-B4B6-1EEE8CC42E57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0726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F940-503D-4B91-A6AE-256E4FEA2C50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190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32B6A1-B1D5-445D-929E-2F2E22E2FD38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348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416D-EC47-4DC4-8927-17E4B294D683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0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1DDFA8-3BBD-47C4-B00C-B6FE52C9B33D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2840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7ABFC-D82C-4965-8167-AB287067D22D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0379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30C0A-0E80-4E3C-A83E-86470BDBCDD9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5558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75381-88A7-46B4-A68F-EF98317FFF2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9076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y 4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sz="quarter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370013" y="1827213"/>
            <a:ext cx="3579812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5102225" y="1827213"/>
            <a:ext cx="3581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1370013" y="3960813"/>
            <a:ext cx="3579812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02225" y="3960813"/>
            <a:ext cx="3581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21A269C-1622-41BC-9EE2-9A3310AD227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4254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1370013" y="301625"/>
            <a:ext cx="7313612" cy="56403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D2BF664-E624-4C97-8542-1A5FF39698E8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7747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1 obje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5102225" y="1827213"/>
            <a:ext cx="3581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5102225" y="3960813"/>
            <a:ext cx="35814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F156161-C396-4CDF-91CC-F9F8F1795E3E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02803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94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106363"/>
            <a:ext cx="8001000" cy="131127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533400" y="1524000"/>
            <a:ext cx="3924300" cy="45720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924300" cy="45720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2209800" y="62484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962400" y="6248400"/>
            <a:ext cx="2514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F6F9E56-3382-4009-8C90-96BE553F6828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2830792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02E-F3F6-481F-8A17-970B987BCBD0}" type="slidenum">
              <a:rPr lang="es-ES" altLang="es-CO"/>
              <a:pPr>
                <a:defRPr/>
              </a:pPr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096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E140C1-7608-4E0D-B5DA-8F6DDC7990FE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36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6673A-31BF-4455-B4B6-1EEE8CC42E57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178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F940-503D-4B91-A6AE-256E4FEA2C50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48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32B6A1-B1D5-445D-929E-2F2E22E2FD38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9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416D-EC47-4DC4-8927-17E4B294D683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87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7ABFC-D82C-4965-8167-AB287067D22D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62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12291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296 -32000"/>
                <a:gd name="T13" fmla="*/ T12 w 64000"/>
                <a:gd name="T14" fmla="+- 0 -26254 -32000"/>
                <a:gd name="T15" fmla="*/ -262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296 -32000"/>
                <a:gd name="T21" fmla="*/ T20 w 64000"/>
                <a:gd name="T22" fmla="+- 0 26253 -32000"/>
                <a:gd name="T23" fmla="*/ 26253 h 64000"/>
                <a:gd name="T24" fmla="+- 0 18296 -32000"/>
                <a:gd name="T25" fmla="*/ T24 w 64000"/>
                <a:gd name="T26" fmla="+- 0 26253 -32000"/>
                <a:gd name="T27" fmla="*/ 26253 h 64000"/>
                <a:gd name="T28" fmla="+- 0 18295 -32000"/>
                <a:gd name="T29" fmla="*/ T28 w 64000"/>
                <a:gd name="T30" fmla="+- 0 26253 -32000"/>
                <a:gd name="T31" fmla="*/ 26253 h 64000"/>
                <a:gd name="T32" fmla="+- 0 18296 -32000"/>
                <a:gd name="T33" fmla="*/ T32 w 64000"/>
                <a:gd name="T34" fmla="+- 0 26254 -32000"/>
                <a:gd name="T35" fmla="*/ 26254 h 64000"/>
                <a:gd name="T36" fmla="+- 0 18296 -32000"/>
                <a:gd name="T37" fmla="*/ T36 w 64000"/>
                <a:gd name="T38" fmla="+- 0 -26254 -32000"/>
                <a:gd name="T39" fmla="*/ -26254 h 64000"/>
                <a:gd name="T40" fmla="+- 0 18295 -32000"/>
                <a:gd name="T41" fmla="*/ T40 w 64000"/>
                <a:gd name="T42" fmla="+- 0 -26254 -32000"/>
                <a:gd name="T43" fmla="*/ -26254 h 64000"/>
                <a:gd name="T44" fmla="+- 0 18296 -32000"/>
                <a:gd name="T45" fmla="*/ T44 w 64000"/>
                <a:gd name="T46" fmla="+- 0 -26254 -32000"/>
                <a:gd name="T47" fmla="*/ -262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2292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077 -32000"/>
                <a:gd name="T13" fmla="*/ T12 w 64000"/>
                <a:gd name="T14" fmla="+- 0 -26405 -32000"/>
                <a:gd name="T15" fmla="*/ -26405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077 -32000"/>
                <a:gd name="T21" fmla="*/ T20 w 64000"/>
                <a:gd name="T22" fmla="+- 0 26404 -32000"/>
                <a:gd name="T23" fmla="*/ 26404 h 64000"/>
                <a:gd name="T24" fmla="+- 0 18077 -32000"/>
                <a:gd name="T25" fmla="*/ T24 w 64000"/>
                <a:gd name="T26" fmla="+- 0 26404 -32000"/>
                <a:gd name="T27" fmla="*/ 26404 h 64000"/>
                <a:gd name="T28" fmla="+- 0 18076 -32000"/>
                <a:gd name="T29" fmla="*/ T28 w 64000"/>
                <a:gd name="T30" fmla="+- 0 26404 -32000"/>
                <a:gd name="T31" fmla="*/ 26404 h 64000"/>
                <a:gd name="T32" fmla="+- 0 18077 -32000"/>
                <a:gd name="T33" fmla="*/ T32 w 64000"/>
                <a:gd name="T34" fmla="+- 0 26405 -32000"/>
                <a:gd name="T35" fmla="*/ 26405 h 64000"/>
                <a:gd name="T36" fmla="+- 0 18077 -32000"/>
                <a:gd name="T37" fmla="*/ T36 w 64000"/>
                <a:gd name="T38" fmla="+- 0 -26405 -32000"/>
                <a:gd name="T39" fmla="*/ -26405 h 64000"/>
                <a:gd name="T40" fmla="+- 0 18076 -32000"/>
                <a:gd name="T41" fmla="*/ T40 w 64000"/>
                <a:gd name="T42" fmla="+- 0 -26405 -32000"/>
                <a:gd name="T43" fmla="*/ -26405 h 64000"/>
                <a:gd name="T44" fmla="+- 0 18077 -32000"/>
                <a:gd name="T45" fmla="*/ T44 w 64000"/>
                <a:gd name="T46" fmla="+- 0 -26405 -32000"/>
                <a:gd name="T47" fmla="*/ -26405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latin typeface="Arial" charset="0"/>
              </a:endParaRPr>
            </a:p>
          </p:txBody>
        </p:sp>
        <p:sp>
          <p:nvSpPr>
            <p:cNvPr id="12293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1229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4D6424-6372-4E7F-B54C-0F2EA61F732B}" type="slidenum">
              <a:rPr lang="es-ES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73" r:id="rId16"/>
    <p:sldLayoutId id="2147483674" r:id="rId17"/>
  </p:sldLayoutIdLs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¡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5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¡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9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90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12291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296 -32000"/>
                <a:gd name="T13" fmla="*/ T12 w 64000"/>
                <a:gd name="T14" fmla="+- 0 -26254 -32000"/>
                <a:gd name="T15" fmla="*/ -26254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296 -32000"/>
                <a:gd name="T21" fmla="*/ T20 w 64000"/>
                <a:gd name="T22" fmla="+- 0 26253 -32000"/>
                <a:gd name="T23" fmla="*/ 26253 h 64000"/>
                <a:gd name="T24" fmla="+- 0 18296 -32000"/>
                <a:gd name="T25" fmla="*/ T24 w 64000"/>
                <a:gd name="T26" fmla="+- 0 26253 -32000"/>
                <a:gd name="T27" fmla="*/ 26253 h 64000"/>
                <a:gd name="T28" fmla="+- 0 18295 -32000"/>
                <a:gd name="T29" fmla="*/ T28 w 64000"/>
                <a:gd name="T30" fmla="+- 0 26253 -32000"/>
                <a:gd name="T31" fmla="*/ 26253 h 64000"/>
                <a:gd name="T32" fmla="+- 0 18296 -32000"/>
                <a:gd name="T33" fmla="*/ T32 w 64000"/>
                <a:gd name="T34" fmla="+- 0 26254 -32000"/>
                <a:gd name="T35" fmla="*/ 26254 h 64000"/>
                <a:gd name="T36" fmla="+- 0 18296 -32000"/>
                <a:gd name="T37" fmla="*/ T36 w 64000"/>
                <a:gd name="T38" fmla="+- 0 -26254 -32000"/>
                <a:gd name="T39" fmla="*/ -26254 h 64000"/>
                <a:gd name="T40" fmla="+- 0 18295 -32000"/>
                <a:gd name="T41" fmla="*/ T40 w 64000"/>
                <a:gd name="T42" fmla="+- 0 -26254 -32000"/>
                <a:gd name="T43" fmla="*/ -26254 h 64000"/>
                <a:gd name="T44" fmla="+- 0 18296 -32000"/>
                <a:gd name="T45" fmla="*/ T44 w 64000"/>
                <a:gd name="T46" fmla="+- 0 -26254 -32000"/>
                <a:gd name="T47" fmla="*/ -26254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2292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18077 -32000"/>
                <a:gd name="T13" fmla="*/ T12 w 64000"/>
                <a:gd name="T14" fmla="+- 0 -26405 -32000"/>
                <a:gd name="T15" fmla="*/ -26405 h 64000"/>
                <a:gd name="T16" fmla="+- 0 32000 -32000"/>
                <a:gd name="T17" fmla="*/ T16 w 64000"/>
                <a:gd name="T18" fmla="+- 0 0 -32000"/>
                <a:gd name="T19" fmla="*/ 0 h 64000"/>
                <a:gd name="T20" fmla="+- 0 18077 -32000"/>
                <a:gd name="T21" fmla="*/ T20 w 64000"/>
                <a:gd name="T22" fmla="+- 0 26404 -32000"/>
                <a:gd name="T23" fmla="*/ 26404 h 64000"/>
                <a:gd name="T24" fmla="+- 0 18077 -32000"/>
                <a:gd name="T25" fmla="*/ T24 w 64000"/>
                <a:gd name="T26" fmla="+- 0 26404 -32000"/>
                <a:gd name="T27" fmla="*/ 26404 h 64000"/>
                <a:gd name="T28" fmla="+- 0 18076 -32000"/>
                <a:gd name="T29" fmla="*/ T28 w 64000"/>
                <a:gd name="T30" fmla="+- 0 26404 -32000"/>
                <a:gd name="T31" fmla="*/ 26404 h 64000"/>
                <a:gd name="T32" fmla="+- 0 18077 -32000"/>
                <a:gd name="T33" fmla="*/ T32 w 64000"/>
                <a:gd name="T34" fmla="+- 0 26405 -32000"/>
                <a:gd name="T35" fmla="*/ 26405 h 64000"/>
                <a:gd name="T36" fmla="+- 0 18077 -32000"/>
                <a:gd name="T37" fmla="*/ T36 w 64000"/>
                <a:gd name="T38" fmla="+- 0 -26405 -32000"/>
                <a:gd name="T39" fmla="*/ -26405 h 64000"/>
                <a:gd name="T40" fmla="+- 0 18076 -32000"/>
                <a:gd name="T41" fmla="*/ T40 w 64000"/>
                <a:gd name="T42" fmla="+- 0 -26405 -32000"/>
                <a:gd name="T43" fmla="*/ -26405 h 64000"/>
                <a:gd name="T44" fmla="+- 0 18077 -32000"/>
                <a:gd name="T45" fmla="*/ T44 w 64000"/>
                <a:gd name="T46" fmla="+- 0 -26405 -32000"/>
                <a:gd name="T47" fmla="*/ -26405 h 64000"/>
                <a:gd name="T48" fmla="+- 0 G27 -32000"/>
                <a:gd name="T49" fmla="*/ T48 w 64000"/>
                <a:gd name="T50" fmla="+- 0 G11 -32000"/>
                <a:gd name="T51" fmla="*/ G11 h 64000"/>
                <a:gd name="T52" fmla="+- 0 G25 -32000"/>
                <a:gd name="T53" fmla="*/ T52 w 64000"/>
                <a:gd name="T54" fmla="+- 0 G14 -32000"/>
                <a:gd name="T55" fmla="*/ G14 h 64000"/>
              </a:gdLst>
              <a:ahLst/>
              <a:cxnLst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T49" t="T51" r="T53" b="T55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>
                <a:latin typeface="Arial" charset="0"/>
              </a:endParaRPr>
            </a:p>
          </p:txBody>
        </p:sp>
        <p:sp>
          <p:nvSpPr>
            <p:cNvPr id="12293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s-ES"/>
          </a:p>
        </p:txBody>
      </p:sp>
      <p:sp>
        <p:nvSpPr>
          <p:cNvPr id="1229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4D6424-6372-4E7F-B54C-0F2EA61F732B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485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2" r:id="rId16"/>
    <p:sldLayoutId id="2147483693" r:id="rId17"/>
  </p:sldLayoutIdLs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¡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5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¡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9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0.xml"/><Relationship Id="rId5" Type="http://schemas.openxmlformats.org/officeDocument/2006/relationships/hyperlink" Target="http://neo.lcc.uma.es/evirtual/cdd/applets/distancia%20corta/Example2.htm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3571936" y="3334927"/>
            <a:ext cx="554461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s-CO" sz="2800" b="1" dirty="0" smtClean="0">
                <a:solidFill>
                  <a:schemeClr val="hlink"/>
                </a:solidFill>
                <a:ea typeface="Times New Roman" pitchFamily="18" charset="0"/>
                <a:cs typeface="Arial" charset="0"/>
              </a:rPr>
              <a:t>TRAYECTORIAS y CICLOS O CAMINOS y CIRCUITOS</a:t>
            </a:r>
            <a:endParaRPr lang="es-CO" sz="2800" b="1" dirty="0">
              <a:solidFill>
                <a:schemeClr val="hlink"/>
              </a:solidFill>
              <a:ea typeface="Times New Roman" pitchFamily="18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3448" y="836712"/>
            <a:ext cx="8001000" cy="442317"/>
          </a:xfrm>
        </p:spPr>
        <p:txBody>
          <a:bodyPr/>
          <a:lstStyle/>
          <a:p>
            <a:pPr algn="ctr"/>
            <a:r>
              <a:rPr lang="es-CO" altLang="es-CO" sz="2400" dirty="0"/>
              <a:t>TRAYECTORIAS MINIMAS</a:t>
            </a:r>
            <a:endParaRPr lang="es-ES" altLang="es-CO" sz="2400" dirty="0"/>
          </a:p>
        </p:txBody>
      </p:sp>
      <p:pic>
        <p:nvPicPr>
          <p:cNvPr id="41989" name="Picture 5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4680520" cy="46053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106884" y="3200400"/>
            <a:ext cx="3529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O" altLang="es-CO" sz="1200" dirty="0" smtClean="0"/>
              <a:t>Encontrar la trayectoria mínima de dos puntos o nodos en el contexto de las tres opciones</a:t>
            </a:r>
            <a:endParaRPr lang="es-ES" altLang="es-CO" sz="1200" dirty="0"/>
          </a:p>
        </p:txBody>
      </p:sp>
    </p:spTree>
    <p:extLst>
      <p:ext uri="{BB962C8B-B14F-4D97-AF65-F5344CB8AC3E}">
        <p14:creationId xmlns:p14="http://schemas.microsoft.com/office/powerpoint/2010/main" val="107034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448" y="836712"/>
            <a:ext cx="8001000" cy="442317"/>
          </a:xfrm>
        </p:spPr>
        <p:txBody>
          <a:bodyPr/>
          <a:lstStyle/>
          <a:p>
            <a:pPr algn="ctr"/>
            <a:r>
              <a:rPr lang="es-CO" altLang="es-CO" sz="2400" dirty="0"/>
              <a:t>EJERCICIO DE TRAYECTORIAS Y CICLOS</a:t>
            </a:r>
            <a:endParaRPr lang="es-ES" altLang="es-CO" sz="2400" dirty="0"/>
          </a:p>
        </p:txBody>
      </p:sp>
      <p:pic>
        <p:nvPicPr>
          <p:cNvPr id="43013" name="Picture 5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81413"/>
            <a:ext cx="7291342" cy="4223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251520" y="5816297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Aplicación Web del algoritmo: </a:t>
            </a:r>
            <a:r>
              <a:rPr lang="es-ES_tradnl" sz="1200" dirty="0" smtClean="0">
                <a:hlinkClick r:id="rId5"/>
              </a:rPr>
              <a:t>http</a:t>
            </a:r>
            <a:r>
              <a:rPr lang="es-ES_tradnl" sz="1200" dirty="0">
                <a:hlinkClick r:id="rId5"/>
              </a:rPr>
              <a:t>://</a:t>
            </a:r>
            <a:r>
              <a:rPr lang="es-ES_tradnl" sz="1200" dirty="0" smtClean="0">
                <a:hlinkClick r:id="rId5"/>
              </a:rPr>
              <a:t>neo.lcc.uma.es/evirtual/cdd/applets/distancia%20corta/Example2.html</a:t>
            </a:r>
            <a:r>
              <a:rPr lang="es-ES_tradnl" sz="1200" dirty="0" smtClean="0"/>
              <a:t>.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377756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448" y="836712"/>
            <a:ext cx="8001000" cy="442317"/>
          </a:xfrm>
        </p:spPr>
        <p:txBody>
          <a:bodyPr/>
          <a:lstStyle/>
          <a:p>
            <a:pPr algn="ctr"/>
            <a:r>
              <a:rPr lang="es-CO" altLang="es-CO" sz="2400" dirty="0"/>
              <a:t>EJERCICIO DE TRAYECTORIAS Y CICLOS</a:t>
            </a:r>
            <a:endParaRPr lang="es-ES" altLang="es-CO" sz="2400" dirty="0"/>
          </a:p>
        </p:txBody>
      </p:sp>
      <p:sp>
        <p:nvSpPr>
          <p:cNvPr id="5" name="Rectángulo 4"/>
          <p:cNvSpPr/>
          <p:nvPr/>
        </p:nvSpPr>
        <p:spPr>
          <a:xfrm>
            <a:off x="899592" y="1772816"/>
            <a:ext cx="74168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8000" dirty="0">
                <a:solidFill>
                  <a:schemeClr val="tx2"/>
                </a:solidFill>
                <a:latin typeface="Bauhaus 93" pitchFamily="82" charset="0"/>
              </a:rPr>
              <a:t>ALGORITMO DIJKSTRA</a:t>
            </a:r>
            <a:endParaRPr lang="es-ES_tradnl" sz="8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4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94" name="Group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99091"/>
              </p:ext>
            </p:extLst>
          </p:nvPr>
        </p:nvGraphicFramePr>
        <p:xfrm>
          <a:off x="1043608" y="3445574"/>
          <a:ext cx="7075488" cy="2808290"/>
        </p:xfrm>
        <a:graphic>
          <a:graphicData uri="http://schemas.openxmlformats.org/drawingml/2006/table">
            <a:tbl>
              <a:tblPr/>
              <a:tblGrid>
                <a:gridCol w="114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VERTICE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PASO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PASO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PASO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PASO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PASO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PASO 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" name="50 CuadroTexto"/>
          <p:cNvSpPr txBox="1">
            <a:spLocks noChangeArrowheads="1"/>
          </p:cNvSpPr>
          <p:nvPr/>
        </p:nvSpPr>
        <p:spPr bwMode="auto">
          <a:xfrm>
            <a:off x="2195736" y="3861048"/>
            <a:ext cx="857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 </a:t>
            </a:r>
            <a:r>
              <a:rPr lang="es-CO" dirty="0" smtClean="0">
                <a:latin typeface="Aharoni"/>
                <a:ea typeface="Aharoni"/>
                <a:cs typeface="Aharoni"/>
              </a:rPr>
              <a:t>(0, S) </a:t>
            </a:r>
            <a:endParaRPr lang="es-CO" dirty="0">
              <a:latin typeface="Aharoni"/>
              <a:ea typeface="Aharoni"/>
              <a:cs typeface="Aharoni"/>
            </a:endParaRPr>
          </a:p>
        </p:txBody>
      </p:sp>
      <p:sp>
        <p:nvSpPr>
          <p:cNvPr id="52" name="51 CuadroTexto"/>
          <p:cNvSpPr txBox="1">
            <a:spLocks noChangeArrowheads="1"/>
          </p:cNvSpPr>
          <p:nvPr/>
        </p:nvSpPr>
        <p:spPr bwMode="auto">
          <a:xfrm>
            <a:off x="2247642" y="4283804"/>
            <a:ext cx="7527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dirty="0" smtClean="0">
                <a:latin typeface="Aharoni"/>
                <a:ea typeface="Aharoni"/>
                <a:cs typeface="Aharoni"/>
              </a:rPr>
              <a:t>(4,S</a:t>
            </a:r>
            <a:r>
              <a:rPr lang="es-CO" dirty="0">
                <a:latin typeface="Aharoni"/>
                <a:ea typeface="Aharoni"/>
                <a:cs typeface="Aharoni"/>
              </a:rPr>
              <a:t>)</a:t>
            </a:r>
          </a:p>
        </p:txBody>
      </p:sp>
      <p:sp>
        <p:nvSpPr>
          <p:cNvPr id="53" name="52 CuadroTexto"/>
          <p:cNvSpPr txBox="1">
            <a:spLocks noChangeArrowheads="1"/>
          </p:cNvSpPr>
          <p:nvPr/>
        </p:nvSpPr>
        <p:spPr bwMode="auto">
          <a:xfrm>
            <a:off x="2195736" y="4653136"/>
            <a:ext cx="857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 </a:t>
            </a:r>
            <a:r>
              <a:rPr lang="es-CO" dirty="0" smtClean="0">
                <a:latin typeface="Aharoni"/>
                <a:ea typeface="Aharoni"/>
                <a:cs typeface="Aharoni"/>
              </a:rPr>
              <a:t>(2,S</a:t>
            </a:r>
            <a:r>
              <a:rPr lang="es-CO" dirty="0">
                <a:latin typeface="Aharoni"/>
                <a:ea typeface="Aharoni"/>
                <a:cs typeface="Aharoni"/>
              </a:rPr>
              <a:t>)</a:t>
            </a:r>
          </a:p>
        </p:txBody>
      </p:sp>
      <p:sp>
        <p:nvSpPr>
          <p:cNvPr id="54" name="53 CuadroTexto"/>
          <p:cNvSpPr txBox="1">
            <a:spLocks noChangeArrowheads="1"/>
          </p:cNvSpPr>
          <p:nvPr/>
        </p:nvSpPr>
        <p:spPr bwMode="auto">
          <a:xfrm>
            <a:off x="2411760" y="5013176"/>
            <a:ext cx="4860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800" dirty="0" smtClean="0">
                <a:latin typeface="Aharoni"/>
                <a:ea typeface="Aharoni"/>
                <a:cs typeface="Aharoni"/>
              </a:rPr>
              <a:t>∞</a:t>
            </a:r>
            <a:endParaRPr lang="es-CO" sz="2800" dirty="0">
              <a:latin typeface="Aharoni"/>
              <a:ea typeface="Aharoni"/>
              <a:cs typeface="Aharoni"/>
            </a:endParaRPr>
          </a:p>
        </p:txBody>
      </p:sp>
      <p:sp>
        <p:nvSpPr>
          <p:cNvPr id="59" name="58 CuadroTexto"/>
          <p:cNvSpPr txBox="1">
            <a:spLocks noChangeArrowheads="1"/>
          </p:cNvSpPr>
          <p:nvPr/>
        </p:nvSpPr>
        <p:spPr bwMode="auto">
          <a:xfrm>
            <a:off x="3177560" y="4643992"/>
            <a:ext cx="765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2,S)</a:t>
            </a:r>
          </a:p>
        </p:txBody>
      </p:sp>
      <p:sp>
        <p:nvSpPr>
          <p:cNvPr id="60" name="59 CuadroTexto"/>
          <p:cNvSpPr txBox="1">
            <a:spLocks noChangeArrowheads="1"/>
          </p:cNvSpPr>
          <p:nvPr/>
        </p:nvSpPr>
        <p:spPr bwMode="auto">
          <a:xfrm>
            <a:off x="2376265" y="5805264"/>
            <a:ext cx="6115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 </a:t>
            </a:r>
            <a:r>
              <a:rPr lang="es-CO" sz="2800" dirty="0">
                <a:latin typeface="Aharoni"/>
                <a:ea typeface="Aharoni"/>
                <a:cs typeface="Aharoni"/>
              </a:rPr>
              <a:t>∞</a:t>
            </a:r>
          </a:p>
        </p:txBody>
      </p:sp>
      <p:sp>
        <p:nvSpPr>
          <p:cNvPr id="61" name="60 CuadroTexto"/>
          <p:cNvSpPr txBox="1">
            <a:spLocks noChangeArrowheads="1"/>
          </p:cNvSpPr>
          <p:nvPr/>
        </p:nvSpPr>
        <p:spPr bwMode="auto">
          <a:xfrm>
            <a:off x="2339752" y="5426060"/>
            <a:ext cx="6308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800" dirty="0">
                <a:latin typeface="Aharoni"/>
                <a:ea typeface="Aharoni"/>
                <a:cs typeface="Aharoni"/>
              </a:rPr>
              <a:t> ∞</a:t>
            </a:r>
          </a:p>
        </p:txBody>
      </p:sp>
      <p:sp>
        <p:nvSpPr>
          <p:cNvPr id="62" name="61 Elipse"/>
          <p:cNvSpPr/>
          <p:nvPr/>
        </p:nvSpPr>
        <p:spPr>
          <a:xfrm>
            <a:off x="5286375" y="1785938"/>
            <a:ext cx="357188" cy="3571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435" name="62 CuadroTexto"/>
          <p:cNvSpPr txBox="1">
            <a:spLocks noChangeArrowheads="1"/>
          </p:cNvSpPr>
          <p:nvPr/>
        </p:nvSpPr>
        <p:spPr bwMode="auto">
          <a:xfrm>
            <a:off x="4935463" y="1785938"/>
            <a:ext cx="428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515938" y="764704"/>
            <a:ext cx="4214812" cy="2448272"/>
            <a:chOff x="515938" y="764704"/>
            <a:chExt cx="4214812" cy="2448272"/>
          </a:xfrm>
        </p:grpSpPr>
        <p:grpSp>
          <p:nvGrpSpPr>
            <p:cNvPr id="3" name="Grupo 2"/>
            <p:cNvGrpSpPr/>
            <p:nvPr/>
          </p:nvGrpSpPr>
          <p:grpSpPr>
            <a:xfrm>
              <a:off x="1143000" y="1266825"/>
              <a:ext cx="2890838" cy="1393825"/>
              <a:chOff x="1143000" y="1266825"/>
              <a:chExt cx="2890838" cy="1393825"/>
            </a:xfrm>
          </p:grpSpPr>
          <p:cxnSp>
            <p:nvCxnSpPr>
              <p:cNvPr id="9" name="8 Conector recto"/>
              <p:cNvCxnSpPr>
                <a:stCxn id="10" idx="7"/>
                <a:endCxn id="12" idx="2"/>
              </p:cNvCxnSpPr>
              <p:nvPr/>
            </p:nvCxnSpPr>
            <p:spPr>
              <a:xfrm rot="5400000" flipH="1" flipV="1">
                <a:off x="1160462" y="1284288"/>
                <a:ext cx="517525" cy="55245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16 Conector recto"/>
              <p:cNvCxnSpPr>
                <a:stCxn id="11" idx="1"/>
                <a:endCxn id="10" idx="5"/>
              </p:cNvCxnSpPr>
              <p:nvPr/>
            </p:nvCxnSpPr>
            <p:spPr>
              <a:xfrm rot="16200000" flipV="1">
                <a:off x="1214438" y="2000250"/>
                <a:ext cx="461962" cy="60483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19 Conector recto"/>
              <p:cNvCxnSpPr>
                <a:stCxn id="15" idx="2"/>
                <a:endCxn id="11" idx="6"/>
              </p:cNvCxnSpPr>
              <p:nvPr/>
            </p:nvCxnSpPr>
            <p:spPr>
              <a:xfrm rot="10800000">
                <a:off x="2052638" y="2659063"/>
                <a:ext cx="1143000" cy="158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22 Conector recto"/>
              <p:cNvCxnSpPr/>
              <p:nvPr/>
            </p:nvCxnSpPr>
            <p:spPr>
              <a:xfrm rot="10800000">
                <a:off x="2052638" y="1266825"/>
                <a:ext cx="1143000" cy="15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23 Conector recto"/>
              <p:cNvCxnSpPr>
                <a:stCxn id="14" idx="6"/>
                <a:endCxn id="13" idx="1"/>
              </p:cNvCxnSpPr>
              <p:nvPr/>
            </p:nvCxnSpPr>
            <p:spPr>
              <a:xfrm>
                <a:off x="3552825" y="1301750"/>
                <a:ext cx="481013" cy="58896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26 Conector recto"/>
              <p:cNvCxnSpPr>
                <a:stCxn id="13" idx="3"/>
                <a:endCxn id="15" idx="7"/>
              </p:cNvCxnSpPr>
              <p:nvPr/>
            </p:nvCxnSpPr>
            <p:spPr>
              <a:xfrm rot="5400000">
                <a:off x="3571875" y="2071688"/>
                <a:ext cx="390525" cy="5334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29 Conector recto"/>
              <p:cNvCxnSpPr>
                <a:stCxn id="14" idx="4"/>
                <a:endCxn id="15" idx="0"/>
              </p:cNvCxnSpPr>
              <p:nvPr/>
            </p:nvCxnSpPr>
            <p:spPr>
              <a:xfrm rot="5400000">
                <a:off x="2874169" y="1980407"/>
                <a:ext cx="1000125" cy="158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32 Conector recto"/>
              <p:cNvCxnSpPr>
                <a:stCxn id="12" idx="4"/>
                <a:endCxn id="11" idx="0"/>
              </p:cNvCxnSpPr>
              <p:nvPr/>
            </p:nvCxnSpPr>
            <p:spPr>
              <a:xfrm rot="5400000">
                <a:off x="1373981" y="1980407"/>
                <a:ext cx="1000125" cy="15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35 Conector recto"/>
              <p:cNvCxnSpPr>
                <a:stCxn id="14" idx="3"/>
                <a:endCxn id="11" idx="7"/>
              </p:cNvCxnSpPr>
              <p:nvPr/>
            </p:nvCxnSpPr>
            <p:spPr>
              <a:xfrm rot="5400000">
                <a:off x="2071688" y="1357312"/>
                <a:ext cx="1104900" cy="124777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upo 1"/>
            <p:cNvGrpSpPr/>
            <p:nvPr/>
          </p:nvGrpSpPr>
          <p:grpSpPr>
            <a:xfrm>
              <a:off x="515938" y="764704"/>
              <a:ext cx="4214812" cy="2448272"/>
              <a:chOff x="515938" y="764704"/>
              <a:chExt cx="4214812" cy="2448272"/>
            </a:xfrm>
          </p:grpSpPr>
          <p:sp>
            <p:nvSpPr>
              <p:cNvPr id="10" name="9 Elipse"/>
              <p:cNvSpPr/>
              <p:nvPr/>
            </p:nvSpPr>
            <p:spPr>
              <a:xfrm>
                <a:off x="838200" y="1766888"/>
                <a:ext cx="357188" cy="35718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CO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10 Elipse"/>
              <p:cNvSpPr/>
              <p:nvPr/>
            </p:nvSpPr>
            <p:spPr>
              <a:xfrm>
                <a:off x="1695450" y="2481263"/>
                <a:ext cx="357188" cy="35718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CO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11 Elipse"/>
              <p:cNvSpPr/>
              <p:nvPr/>
            </p:nvSpPr>
            <p:spPr>
              <a:xfrm>
                <a:off x="1695450" y="1123950"/>
                <a:ext cx="357188" cy="3571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CO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12 Elipse"/>
              <p:cNvSpPr/>
              <p:nvPr/>
            </p:nvSpPr>
            <p:spPr>
              <a:xfrm>
                <a:off x="3981450" y="1838325"/>
                <a:ext cx="357188" cy="3571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CO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13 Elipse"/>
              <p:cNvSpPr/>
              <p:nvPr/>
            </p:nvSpPr>
            <p:spPr>
              <a:xfrm>
                <a:off x="3195638" y="1123950"/>
                <a:ext cx="357187" cy="3571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CO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14 Elipse"/>
              <p:cNvSpPr/>
              <p:nvPr/>
            </p:nvSpPr>
            <p:spPr>
              <a:xfrm>
                <a:off x="3195638" y="2481263"/>
                <a:ext cx="357187" cy="35718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CO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352" name="38 CuadroTexto"/>
              <p:cNvSpPr txBox="1">
                <a:spLocks noChangeArrowheads="1"/>
              </p:cNvSpPr>
              <p:nvPr/>
            </p:nvSpPr>
            <p:spPr bwMode="auto">
              <a:xfrm>
                <a:off x="515938" y="1766888"/>
                <a:ext cx="428625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 dirty="0">
                    <a:latin typeface="Aharoni"/>
                    <a:ea typeface="Aharoni"/>
                    <a:cs typeface="Aharoni"/>
                  </a:rPr>
                  <a:t>S</a:t>
                </a:r>
              </a:p>
            </p:txBody>
          </p:sp>
          <p:sp>
            <p:nvSpPr>
              <p:cNvPr id="14353" name="39 CuadroTexto"/>
              <p:cNvSpPr txBox="1">
                <a:spLocks noChangeArrowheads="1"/>
              </p:cNvSpPr>
              <p:nvPr/>
            </p:nvSpPr>
            <p:spPr bwMode="auto">
              <a:xfrm>
                <a:off x="1691680" y="2843089"/>
                <a:ext cx="428625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 dirty="0">
                    <a:latin typeface="Aharoni"/>
                    <a:ea typeface="Aharoni"/>
                    <a:cs typeface="Aharoni"/>
                  </a:rPr>
                  <a:t>C</a:t>
                </a:r>
              </a:p>
            </p:txBody>
          </p:sp>
          <p:sp>
            <p:nvSpPr>
              <p:cNvPr id="14354" name="40 CuadroTexto"/>
              <p:cNvSpPr txBox="1">
                <a:spLocks noChangeArrowheads="1"/>
              </p:cNvSpPr>
              <p:nvPr/>
            </p:nvSpPr>
            <p:spPr bwMode="auto">
              <a:xfrm>
                <a:off x="3203848" y="2843089"/>
                <a:ext cx="428625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 dirty="0">
                    <a:latin typeface="Aharoni"/>
                    <a:ea typeface="Aharoni"/>
                    <a:cs typeface="Aharoni"/>
                  </a:rPr>
                  <a:t>E</a:t>
                </a:r>
              </a:p>
            </p:txBody>
          </p:sp>
          <p:sp>
            <p:nvSpPr>
              <p:cNvPr id="14355" name="41 CuadroTexto"/>
              <p:cNvSpPr txBox="1">
                <a:spLocks noChangeArrowheads="1"/>
              </p:cNvSpPr>
              <p:nvPr/>
            </p:nvSpPr>
            <p:spPr bwMode="auto">
              <a:xfrm>
                <a:off x="1695103" y="764704"/>
                <a:ext cx="428625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 dirty="0">
                    <a:latin typeface="Aharoni"/>
                    <a:ea typeface="Aharoni"/>
                    <a:cs typeface="Aharoni"/>
                  </a:rPr>
                  <a:t>B</a:t>
                </a:r>
              </a:p>
            </p:txBody>
          </p:sp>
          <p:sp>
            <p:nvSpPr>
              <p:cNvPr id="14356" name="42 CuadroTexto"/>
              <p:cNvSpPr txBox="1">
                <a:spLocks noChangeArrowheads="1"/>
              </p:cNvSpPr>
              <p:nvPr/>
            </p:nvSpPr>
            <p:spPr bwMode="auto">
              <a:xfrm>
                <a:off x="3203848" y="764704"/>
                <a:ext cx="428625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 dirty="0">
                    <a:latin typeface="Aharoni"/>
                    <a:ea typeface="Aharoni"/>
                    <a:cs typeface="Aharoni"/>
                  </a:rPr>
                  <a:t>D</a:t>
                </a:r>
              </a:p>
            </p:txBody>
          </p:sp>
          <p:sp>
            <p:nvSpPr>
              <p:cNvPr id="14357" name="43 CuadroTexto"/>
              <p:cNvSpPr txBox="1">
                <a:spLocks noChangeArrowheads="1"/>
              </p:cNvSpPr>
              <p:nvPr/>
            </p:nvSpPr>
            <p:spPr bwMode="auto">
              <a:xfrm>
                <a:off x="4302125" y="1838325"/>
                <a:ext cx="428625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 dirty="0">
                    <a:latin typeface="Aharoni"/>
                    <a:ea typeface="Aharoni"/>
                    <a:cs typeface="Aharoni"/>
                  </a:rPr>
                  <a:t>T</a:t>
                </a:r>
              </a:p>
            </p:txBody>
          </p:sp>
          <p:sp>
            <p:nvSpPr>
              <p:cNvPr id="14436" name="36 CuadroTexto"/>
              <p:cNvSpPr txBox="1">
                <a:spLocks noChangeArrowheads="1"/>
              </p:cNvSpPr>
              <p:nvPr/>
            </p:nvSpPr>
            <p:spPr bwMode="auto">
              <a:xfrm>
                <a:off x="3714750" y="1357313"/>
                <a:ext cx="642938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>
                    <a:solidFill>
                      <a:srgbClr val="FF0000"/>
                    </a:solidFill>
                    <a:latin typeface="Arial Black" pitchFamily="34" charset="0"/>
                  </a:rPr>
                  <a:t> 6</a:t>
                </a:r>
              </a:p>
            </p:txBody>
          </p:sp>
          <p:sp>
            <p:nvSpPr>
              <p:cNvPr id="14437" name="37 CuadroTexto"/>
              <p:cNvSpPr txBox="1">
                <a:spLocks noChangeArrowheads="1"/>
              </p:cNvSpPr>
              <p:nvPr/>
            </p:nvSpPr>
            <p:spPr bwMode="auto">
              <a:xfrm>
                <a:off x="2357438" y="2643188"/>
                <a:ext cx="642937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>
                    <a:solidFill>
                      <a:srgbClr val="FF0000"/>
                    </a:solidFill>
                    <a:latin typeface="Arial Black" pitchFamily="34" charset="0"/>
                  </a:rPr>
                  <a:t>10</a:t>
                </a:r>
              </a:p>
            </p:txBody>
          </p:sp>
          <p:sp>
            <p:nvSpPr>
              <p:cNvPr id="14438" name="45 CuadroTexto"/>
              <p:cNvSpPr txBox="1">
                <a:spLocks noChangeArrowheads="1"/>
              </p:cNvSpPr>
              <p:nvPr/>
            </p:nvSpPr>
            <p:spPr bwMode="auto">
              <a:xfrm>
                <a:off x="3643313" y="2286000"/>
                <a:ext cx="642937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>
                    <a:solidFill>
                      <a:schemeClr val="bg1"/>
                    </a:solidFill>
                    <a:latin typeface="Arial Black" pitchFamily="34" charset="0"/>
                  </a:rPr>
                  <a:t> </a:t>
                </a:r>
                <a:r>
                  <a:rPr lang="es-CO">
                    <a:solidFill>
                      <a:srgbClr val="FF0000"/>
                    </a:solidFill>
                    <a:latin typeface="Arial Black" pitchFamily="34" charset="0"/>
                  </a:rPr>
                  <a:t>2</a:t>
                </a:r>
              </a:p>
            </p:txBody>
          </p:sp>
          <p:sp>
            <p:nvSpPr>
              <p:cNvPr id="14439" name="46 CuadroTexto"/>
              <p:cNvSpPr txBox="1">
                <a:spLocks noChangeArrowheads="1"/>
              </p:cNvSpPr>
              <p:nvPr/>
            </p:nvSpPr>
            <p:spPr bwMode="auto">
              <a:xfrm>
                <a:off x="3286125" y="1857375"/>
                <a:ext cx="642938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>
                    <a:solidFill>
                      <a:schemeClr val="bg1"/>
                    </a:solidFill>
                    <a:latin typeface="Arial Black" pitchFamily="34" charset="0"/>
                  </a:rPr>
                  <a:t> </a:t>
                </a:r>
                <a:r>
                  <a:rPr lang="es-CO">
                    <a:solidFill>
                      <a:srgbClr val="FF0000"/>
                    </a:solidFill>
                    <a:latin typeface="Arial Black" pitchFamily="34" charset="0"/>
                  </a:rPr>
                  <a:t>2</a:t>
                </a:r>
              </a:p>
            </p:txBody>
          </p:sp>
          <p:sp>
            <p:nvSpPr>
              <p:cNvPr id="14440" name="47 CuadroTexto"/>
              <p:cNvSpPr txBox="1">
                <a:spLocks noChangeArrowheads="1"/>
              </p:cNvSpPr>
              <p:nvPr/>
            </p:nvSpPr>
            <p:spPr bwMode="auto">
              <a:xfrm>
                <a:off x="2428875" y="1928813"/>
                <a:ext cx="642938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>
                    <a:solidFill>
                      <a:srgbClr val="FF0000"/>
                    </a:solidFill>
                    <a:latin typeface="Arial Black" pitchFamily="34" charset="0"/>
                  </a:rPr>
                  <a:t> 8</a:t>
                </a:r>
              </a:p>
            </p:txBody>
          </p:sp>
          <p:sp>
            <p:nvSpPr>
              <p:cNvPr id="14441" name="48 CuadroTexto"/>
              <p:cNvSpPr txBox="1">
                <a:spLocks noChangeArrowheads="1"/>
              </p:cNvSpPr>
              <p:nvPr/>
            </p:nvSpPr>
            <p:spPr bwMode="auto">
              <a:xfrm>
                <a:off x="2286000" y="928688"/>
                <a:ext cx="642938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>
                    <a:solidFill>
                      <a:schemeClr val="bg1"/>
                    </a:solidFill>
                    <a:latin typeface="Arial Black" pitchFamily="34" charset="0"/>
                  </a:rPr>
                  <a:t>   </a:t>
                </a:r>
                <a:r>
                  <a:rPr lang="es-CO">
                    <a:solidFill>
                      <a:srgbClr val="FF0000"/>
                    </a:solidFill>
                    <a:latin typeface="Arial Black" pitchFamily="34" charset="0"/>
                  </a:rPr>
                  <a:t>5</a:t>
                </a:r>
              </a:p>
            </p:txBody>
          </p:sp>
          <p:sp>
            <p:nvSpPr>
              <p:cNvPr id="14442" name="54 CuadroTexto"/>
              <p:cNvSpPr txBox="1">
                <a:spLocks noChangeArrowheads="1"/>
              </p:cNvSpPr>
              <p:nvPr/>
            </p:nvSpPr>
            <p:spPr bwMode="auto">
              <a:xfrm>
                <a:off x="1785938" y="1785938"/>
                <a:ext cx="642937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>
                    <a:solidFill>
                      <a:srgbClr val="FF0000"/>
                    </a:solidFill>
                    <a:latin typeface="Arial Black" pitchFamily="34" charset="0"/>
                  </a:rPr>
                  <a:t> 1</a:t>
                </a:r>
              </a:p>
            </p:txBody>
          </p:sp>
          <p:sp>
            <p:nvSpPr>
              <p:cNvPr id="14443" name="55 CuadroTexto"/>
              <p:cNvSpPr txBox="1">
                <a:spLocks noChangeArrowheads="1"/>
              </p:cNvSpPr>
              <p:nvPr/>
            </p:nvSpPr>
            <p:spPr bwMode="auto">
              <a:xfrm>
                <a:off x="1000125" y="2143125"/>
                <a:ext cx="642938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 dirty="0">
                    <a:solidFill>
                      <a:schemeClr val="bg1"/>
                    </a:solidFill>
                    <a:latin typeface="Arial Black" pitchFamily="34" charset="0"/>
                  </a:rPr>
                  <a:t> </a:t>
                </a:r>
                <a:r>
                  <a:rPr lang="es-CO" dirty="0">
                    <a:solidFill>
                      <a:srgbClr val="FF0000"/>
                    </a:solidFill>
                    <a:latin typeface="Arial Black" pitchFamily="34" charset="0"/>
                  </a:rPr>
                  <a:t>2</a:t>
                </a:r>
              </a:p>
            </p:txBody>
          </p:sp>
          <p:sp>
            <p:nvSpPr>
              <p:cNvPr id="14444" name="63 CuadroTexto"/>
              <p:cNvSpPr txBox="1">
                <a:spLocks noChangeArrowheads="1"/>
              </p:cNvSpPr>
              <p:nvPr/>
            </p:nvSpPr>
            <p:spPr bwMode="auto">
              <a:xfrm>
                <a:off x="1071563" y="1285875"/>
                <a:ext cx="642937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CO">
                    <a:solidFill>
                      <a:srgbClr val="FF0000"/>
                    </a:solidFill>
                    <a:latin typeface="Arial Black" pitchFamily="34" charset="0"/>
                  </a:rPr>
                  <a:t> 4</a:t>
                </a:r>
              </a:p>
            </p:txBody>
          </p:sp>
        </p:grpSp>
      </p:grpSp>
      <p:sp>
        <p:nvSpPr>
          <p:cNvPr id="65" name="64 CuadroTexto"/>
          <p:cNvSpPr txBox="1">
            <a:spLocks noChangeArrowheads="1"/>
          </p:cNvSpPr>
          <p:nvPr/>
        </p:nvSpPr>
        <p:spPr bwMode="auto">
          <a:xfrm>
            <a:off x="5143500" y="1428750"/>
            <a:ext cx="64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>
                <a:solidFill>
                  <a:srgbClr val="FF0000"/>
                </a:solidFill>
                <a:latin typeface="Arial Black" pitchFamily="34" charset="0"/>
              </a:rPr>
              <a:t> 0</a:t>
            </a:r>
          </a:p>
        </p:txBody>
      </p:sp>
      <p:sp>
        <p:nvSpPr>
          <p:cNvPr id="57" name="56 CuadroTexto"/>
          <p:cNvSpPr txBox="1">
            <a:spLocks noChangeArrowheads="1"/>
          </p:cNvSpPr>
          <p:nvPr/>
        </p:nvSpPr>
        <p:spPr bwMode="auto">
          <a:xfrm>
            <a:off x="3275856" y="3861048"/>
            <a:ext cx="43025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</a:t>
            </a:r>
            <a:r>
              <a:rPr lang="es-CO" sz="2000" dirty="0" smtClean="0">
                <a:latin typeface="Aharoni"/>
                <a:ea typeface="Aharoni"/>
                <a:cs typeface="Aharoni"/>
              </a:rPr>
              <a:t>X</a:t>
            </a:r>
            <a:endParaRPr lang="es-CO" sz="2000" dirty="0">
              <a:latin typeface="Aharoni"/>
              <a:ea typeface="Aharoni"/>
              <a:cs typeface="Aharoni"/>
            </a:endParaRPr>
          </a:p>
        </p:txBody>
      </p:sp>
      <p:sp>
        <p:nvSpPr>
          <p:cNvPr id="66" name="65 CuadroTexto"/>
          <p:cNvSpPr txBox="1">
            <a:spLocks noChangeArrowheads="1"/>
          </p:cNvSpPr>
          <p:nvPr/>
        </p:nvSpPr>
        <p:spPr bwMode="auto">
          <a:xfrm>
            <a:off x="4055163" y="3861048"/>
            <a:ext cx="1067239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67" name="66 CuadroTexto"/>
          <p:cNvSpPr txBox="1">
            <a:spLocks noChangeArrowheads="1"/>
          </p:cNvSpPr>
          <p:nvPr/>
        </p:nvSpPr>
        <p:spPr bwMode="auto">
          <a:xfrm>
            <a:off x="4997026" y="3861048"/>
            <a:ext cx="1067239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68" name="67 CuadroTexto"/>
          <p:cNvSpPr txBox="1">
            <a:spLocks noChangeArrowheads="1"/>
          </p:cNvSpPr>
          <p:nvPr/>
        </p:nvSpPr>
        <p:spPr bwMode="auto">
          <a:xfrm>
            <a:off x="6072640" y="3861048"/>
            <a:ext cx="1067239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69" name="68 CuadroTexto"/>
          <p:cNvSpPr txBox="1">
            <a:spLocks noChangeArrowheads="1"/>
          </p:cNvSpPr>
          <p:nvPr/>
        </p:nvSpPr>
        <p:spPr bwMode="auto">
          <a:xfrm>
            <a:off x="7076635" y="3861048"/>
            <a:ext cx="106724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70" name="69 Elipse"/>
          <p:cNvSpPr/>
          <p:nvPr/>
        </p:nvSpPr>
        <p:spPr>
          <a:xfrm>
            <a:off x="6000750" y="2428875"/>
            <a:ext cx="357188" cy="357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1" name="70 CuadroTexto"/>
          <p:cNvSpPr txBox="1">
            <a:spLocks noChangeArrowheads="1"/>
          </p:cNvSpPr>
          <p:nvPr/>
        </p:nvSpPr>
        <p:spPr bwMode="auto">
          <a:xfrm>
            <a:off x="6015583" y="2786063"/>
            <a:ext cx="428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C</a:t>
            </a:r>
          </a:p>
        </p:txBody>
      </p:sp>
      <p:sp>
        <p:nvSpPr>
          <p:cNvPr id="72" name="71 CuadroTexto"/>
          <p:cNvSpPr txBox="1">
            <a:spLocks noChangeArrowheads="1"/>
          </p:cNvSpPr>
          <p:nvPr/>
        </p:nvSpPr>
        <p:spPr bwMode="auto">
          <a:xfrm>
            <a:off x="5357813" y="2214563"/>
            <a:ext cx="6429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s-CO">
                <a:solidFill>
                  <a:srgbClr val="FF0000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73" name="72 CuadroTexto"/>
          <p:cNvSpPr txBox="1">
            <a:spLocks noChangeArrowheads="1"/>
          </p:cNvSpPr>
          <p:nvPr/>
        </p:nvSpPr>
        <p:spPr bwMode="auto">
          <a:xfrm>
            <a:off x="3066789" y="5082553"/>
            <a:ext cx="9161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10,C)</a:t>
            </a:r>
          </a:p>
        </p:txBody>
      </p:sp>
      <p:sp>
        <p:nvSpPr>
          <p:cNvPr id="74" name="73 CuadroTexto"/>
          <p:cNvSpPr txBox="1">
            <a:spLocks noChangeArrowheads="1"/>
          </p:cNvSpPr>
          <p:nvPr/>
        </p:nvSpPr>
        <p:spPr bwMode="auto">
          <a:xfrm>
            <a:off x="3099964" y="5457080"/>
            <a:ext cx="9182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12,C)</a:t>
            </a:r>
          </a:p>
        </p:txBody>
      </p:sp>
      <p:sp>
        <p:nvSpPr>
          <p:cNvPr id="76" name="75 CuadroTexto"/>
          <p:cNvSpPr txBox="1">
            <a:spLocks noChangeArrowheads="1"/>
          </p:cNvSpPr>
          <p:nvPr/>
        </p:nvSpPr>
        <p:spPr bwMode="auto">
          <a:xfrm>
            <a:off x="3391569" y="5844639"/>
            <a:ext cx="5839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 </a:t>
            </a:r>
            <a:r>
              <a:rPr lang="es-CO" sz="2800" dirty="0">
                <a:latin typeface="Aharoni"/>
                <a:ea typeface="Aharoni"/>
                <a:cs typeface="Aharoni"/>
              </a:rPr>
              <a:t>∞</a:t>
            </a:r>
          </a:p>
        </p:txBody>
      </p:sp>
      <p:cxnSp>
        <p:nvCxnSpPr>
          <p:cNvPr id="78" name="77 Conector recto"/>
          <p:cNvCxnSpPr>
            <a:stCxn id="62" idx="5"/>
            <a:endCxn id="70" idx="1"/>
          </p:cNvCxnSpPr>
          <p:nvPr/>
        </p:nvCxnSpPr>
        <p:spPr>
          <a:xfrm rot="16200000" flipH="1">
            <a:off x="5626894" y="2055019"/>
            <a:ext cx="390525" cy="461963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81 CuadroTexto"/>
          <p:cNvSpPr txBox="1">
            <a:spLocks noChangeArrowheads="1"/>
          </p:cNvSpPr>
          <p:nvPr/>
        </p:nvSpPr>
        <p:spPr bwMode="auto">
          <a:xfrm>
            <a:off x="4067944" y="4653136"/>
            <a:ext cx="1071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83" name="82 CuadroTexto"/>
          <p:cNvSpPr txBox="1">
            <a:spLocks noChangeArrowheads="1"/>
          </p:cNvSpPr>
          <p:nvPr/>
        </p:nvSpPr>
        <p:spPr bwMode="auto">
          <a:xfrm>
            <a:off x="5004048" y="4653136"/>
            <a:ext cx="1071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84" name="83 CuadroTexto"/>
          <p:cNvSpPr txBox="1">
            <a:spLocks noChangeArrowheads="1"/>
          </p:cNvSpPr>
          <p:nvPr/>
        </p:nvSpPr>
        <p:spPr bwMode="auto">
          <a:xfrm>
            <a:off x="6084168" y="4653136"/>
            <a:ext cx="1071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85" name="84 CuadroTexto"/>
          <p:cNvSpPr txBox="1">
            <a:spLocks noChangeArrowheads="1"/>
          </p:cNvSpPr>
          <p:nvPr/>
        </p:nvSpPr>
        <p:spPr bwMode="auto">
          <a:xfrm>
            <a:off x="7092280" y="4653136"/>
            <a:ext cx="1071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86" name="85 Elipse"/>
          <p:cNvSpPr/>
          <p:nvPr/>
        </p:nvSpPr>
        <p:spPr>
          <a:xfrm>
            <a:off x="6000750" y="1285875"/>
            <a:ext cx="357188" cy="357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87" name="86 Conector recto"/>
          <p:cNvCxnSpPr>
            <a:stCxn id="86" idx="4"/>
            <a:endCxn id="70" idx="0"/>
          </p:cNvCxnSpPr>
          <p:nvPr/>
        </p:nvCxnSpPr>
        <p:spPr>
          <a:xfrm rot="5400000">
            <a:off x="5786438" y="2035175"/>
            <a:ext cx="785812" cy="1588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90 CuadroTexto"/>
          <p:cNvSpPr txBox="1">
            <a:spLocks noChangeArrowheads="1"/>
          </p:cNvSpPr>
          <p:nvPr/>
        </p:nvSpPr>
        <p:spPr bwMode="auto">
          <a:xfrm>
            <a:off x="6012160" y="908720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B</a:t>
            </a:r>
          </a:p>
        </p:txBody>
      </p:sp>
      <p:sp>
        <p:nvSpPr>
          <p:cNvPr id="92" name="91 CuadroTexto"/>
          <p:cNvSpPr txBox="1">
            <a:spLocks noChangeArrowheads="1"/>
          </p:cNvSpPr>
          <p:nvPr/>
        </p:nvSpPr>
        <p:spPr bwMode="auto">
          <a:xfrm>
            <a:off x="5715000" y="1143000"/>
            <a:ext cx="64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>
                <a:solidFill>
                  <a:srgbClr val="FF0000"/>
                </a:solidFill>
                <a:latin typeface="Arial Black" pitchFamily="34" charset="0"/>
              </a:rPr>
              <a:t> 3</a:t>
            </a:r>
          </a:p>
        </p:txBody>
      </p:sp>
      <p:sp>
        <p:nvSpPr>
          <p:cNvPr id="94" name="93 CuadroTexto"/>
          <p:cNvSpPr txBox="1">
            <a:spLocks noChangeArrowheads="1"/>
          </p:cNvSpPr>
          <p:nvPr/>
        </p:nvSpPr>
        <p:spPr bwMode="auto">
          <a:xfrm>
            <a:off x="4216723" y="5084763"/>
            <a:ext cx="787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8,B)</a:t>
            </a:r>
          </a:p>
        </p:txBody>
      </p:sp>
      <p:sp>
        <p:nvSpPr>
          <p:cNvPr id="95" name="94 CuadroTexto"/>
          <p:cNvSpPr txBox="1">
            <a:spLocks noChangeArrowheads="1"/>
          </p:cNvSpPr>
          <p:nvPr/>
        </p:nvSpPr>
        <p:spPr bwMode="auto">
          <a:xfrm>
            <a:off x="4067944" y="5445224"/>
            <a:ext cx="114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(12,C)</a:t>
            </a:r>
          </a:p>
        </p:txBody>
      </p:sp>
      <p:sp>
        <p:nvSpPr>
          <p:cNvPr id="98" name="97 CuadroTexto"/>
          <p:cNvSpPr txBox="1">
            <a:spLocks noChangeArrowheads="1"/>
          </p:cNvSpPr>
          <p:nvPr/>
        </p:nvSpPr>
        <p:spPr bwMode="auto">
          <a:xfrm>
            <a:off x="4283968" y="5805264"/>
            <a:ext cx="5448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800" dirty="0">
                <a:latin typeface="Aharoni"/>
                <a:ea typeface="Aharoni"/>
                <a:cs typeface="Aharoni"/>
              </a:rPr>
              <a:t> ∞</a:t>
            </a:r>
          </a:p>
        </p:txBody>
      </p:sp>
      <p:sp>
        <p:nvSpPr>
          <p:cNvPr id="58" name="57 CuadroTexto"/>
          <p:cNvSpPr txBox="1">
            <a:spLocks noChangeArrowheads="1"/>
          </p:cNvSpPr>
          <p:nvPr/>
        </p:nvSpPr>
        <p:spPr bwMode="auto">
          <a:xfrm>
            <a:off x="3175493" y="4221088"/>
            <a:ext cx="8913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3,C)</a:t>
            </a:r>
          </a:p>
        </p:txBody>
      </p:sp>
      <p:sp>
        <p:nvSpPr>
          <p:cNvPr id="93" name="92 CuadroTexto"/>
          <p:cNvSpPr txBox="1">
            <a:spLocks noChangeArrowheads="1"/>
          </p:cNvSpPr>
          <p:nvPr/>
        </p:nvSpPr>
        <p:spPr bwMode="auto">
          <a:xfrm>
            <a:off x="3995887" y="4256013"/>
            <a:ext cx="1071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(3,C)</a:t>
            </a:r>
          </a:p>
        </p:txBody>
      </p:sp>
      <p:sp>
        <p:nvSpPr>
          <p:cNvPr id="102" name="101 CuadroTexto"/>
          <p:cNvSpPr txBox="1">
            <a:spLocks noChangeArrowheads="1"/>
          </p:cNvSpPr>
          <p:nvPr/>
        </p:nvSpPr>
        <p:spPr bwMode="auto">
          <a:xfrm>
            <a:off x="5004048" y="4294113"/>
            <a:ext cx="1071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103" name="102 CuadroTexto"/>
          <p:cNvSpPr txBox="1">
            <a:spLocks noChangeArrowheads="1"/>
          </p:cNvSpPr>
          <p:nvPr/>
        </p:nvSpPr>
        <p:spPr bwMode="auto">
          <a:xfrm>
            <a:off x="6084168" y="4294113"/>
            <a:ext cx="1071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104" name="103 CuadroTexto"/>
          <p:cNvSpPr txBox="1">
            <a:spLocks noChangeArrowheads="1"/>
          </p:cNvSpPr>
          <p:nvPr/>
        </p:nvSpPr>
        <p:spPr bwMode="auto">
          <a:xfrm>
            <a:off x="7100837" y="4294113"/>
            <a:ext cx="1071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105" name="104 Elipse"/>
          <p:cNvSpPr/>
          <p:nvPr/>
        </p:nvSpPr>
        <p:spPr>
          <a:xfrm>
            <a:off x="7286625" y="1285875"/>
            <a:ext cx="357188" cy="357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106" name="105 Conector recto"/>
          <p:cNvCxnSpPr>
            <a:stCxn id="86" idx="6"/>
            <a:endCxn id="105" idx="2"/>
          </p:cNvCxnSpPr>
          <p:nvPr/>
        </p:nvCxnSpPr>
        <p:spPr>
          <a:xfrm>
            <a:off x="6357938" y="1463675"/>
            <a:ext cx="928687" cy="1588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112 CuadroTexto"/>
          <p:cNvSpPr txBox="1">
            <a:spLocks noChangeArrowheads="1"/>
          </p:cNvSpPr>
          <p:nvPr/>
        </p:nvSpPr>
        <p:spPr bwMode="auto">
          <a:xfrm>
            <a:off x="7286625" y="908720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D</a:t>
            </a:r>
          </a:p>
        </p:txBody>
      </p:sp>
      <p:sp>
        <p:nvSpPr>
          <p:cNvPr id="114" name="113 CuadroTexto"/>
          <p:cNvSpPr txBox="1">
            <a:spLocks noChangeArrowheads="1"/>
          </p:cNvSpPr>
          <p:nvPr/>
        </p:nvSpPr>
        <p:spPr bwMode="auto">
          <a:xfrm>
            <a:off x="7500938" y="1428750"/>
            <a:ext cx="6429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>
                <a:solidFill>
                  <a:srgbClr val="FF0000"/>
                </a:solidFill>
                <a:latin typeface="Arial Black" pitchFamily="34" charset="0"/>
              </a:rPr>
              <a:t> 8</a:t>
            </a:r>
          </a:p>
        </p:txBody>
      </p:sp>
      <p:sp>
        <p:nvSpPr>
          <p:cNvPr id="115" name="114 CuadroTexto"/>
          <p:cNvSpPr txBox="1">
            <a:spLocks noChangeArrowheads="1"/>
          </p:cNvSpPr>
          <p:nvPr/>
        </p:nvSpPr>
        <p:spPr bwMode="auto">
          <a:xfrm>
            <a:off x="5219700" y="5084763"/>
            <a:ext cx="801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8,B)</a:t>
            </a:r>
          </a:p>
        </p:txBody>
      </p:sp>
      <p:sp>
        <p:nvSpPr>
          <p:cNvPr id="116" name="115 CuadroTexto"/>
          <p:cNvSpPr txBox="1">
            <a:spLocks noChangeArrowheads="1"/>
          </p:cNvSpPr>
          <p:nvPr/>
        </p:nvSpPr>
        <p:spPr bwMode="auto">
          <a:xfrm>
            <a:off x="5148064" y="5445224"/>
            <a:ext cx="94513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10,D)</a:t>
            </a:r>
          </a:p>
        </p:txBody>
      </p:sp>
      <p:sp>
        <p:nvSpPr>
          <p:cNvPr id="117" name="116 CuadroTexto"/>
          <p:cNvSpPr txBox="1">
            <a:spLocks noChangeArrowheads="1"/>
          </p:cNvSpPr>
          <p:nvPr/>
        </p:nvSpPr>
        <p:spPr bwMode="auto">
          <a:xfrm>
            <a:off x="5148064" y="5877272"/>
            <a:ext cx="9627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14,D)</a:t>
            </a:r>
          </a:p>
        </p:txBody>
      </p:sp>
      <p:cxnSp>
        <p:nvCxnSpPr>
          <p:cNvPr id="118" name="117 Conector recto"/>
          <p:cNvCxnSpPr>
            <a:stCxn id="122" idx="0"/>
            <a:endCxn id="105" idx="4"/>
          </p:cNvCxnSpPr>
          <p:nvPr/>
        </p:nvCxnSpPr>
        <p:spPr>
          <a:xfrm rot="5400000" flipH="1" flipV="1">
            <a:off x="7072313" y="2035175"/>
            <a:ext cx="785812" cy="1588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121 Elipse"/>
          <p:cNvSpPr/>
          <p:nvPr/>
        </p:nvSpPr>
        <p:spPr>
          <a:xfrm>
            <a:off x="7286625" y="2428875"/>
            <a:ext cx="357188" cy="357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4" name="123 CuadroTexto"/>
          <p:cNvSpPr txBox="1">
            <a:spLocks noChangeArrowheads="1"/>
          </p:cNvSpPr>
          <p:nvPr/>
        </p:nvSpPr>
        <p:spPr bwMode="auto">
          <a:xfrm>
            <a:off x="7293439" y="2843088"/>
            <a:ext cx="42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E</a:t>
            </a:r>
          </a:p>
        </p:txBody>
      </p:sp>
      <p:sp>
        <p:nvSpPr>
          <p:cNvPr id="125" name="124 CuadroTexto"/>
          <p:cNvSpPr txBox="1">
            <a:spLocks noChangeArrowheads="1"/>
          </p:cNvSpPr>
          <p:nvPr/>
        </p:nvSpPr>
        <p:spPr bwMode="auto">
          <a:xfrm>
            <a:off x="6786563" y="2428875"/>
            <a:ext cx="6429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>
                <a:solidFill>
                  <a:srgbClr val="FF0000"/>
                </a:solidFill>
                <a:latin typeface="Arial Black" pitchFamily="34" charset="0"/>
              </a:rPr>
              <a:t>10</a:t>
            </a:r>
          </a:p>
        </p:txBody>
      </p:sp>
      <p:sp>
        <p:nvSpPr>
          <p:cNvPr id="128" name="127 CuadroTexto"/>
          <p:cNvSpPr txBox="1">
            <a:spLocks noChangeArrowheads="1"/>
          </p:cNvSpPr>
          <p:nvPr/>
        </p:nvSpPr>
        <p:spPr bwMode="auto">
          <a:xfrm>
            <a:off x="6084168" y="5084171"/>
            <a:ext cx="1071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     X</a:t>
            </a:r>
          </a:p>
        </p:txBody>
      </p:sp>
      <p:sp>
        <p:nvSpPr>
          <p:cNvPr id="129" name="128 CuadroTexto"/>
          <p:cNvSpPr txBox="1">
            <a:spLocks noChangeArrowheads="1"/>
          </p:cNvSpPr>
          <p:nvPr/>
        </p:nvSpPr>
        <p:spPr bwMode="auto">
          <a:xfrm>
            <a:off x="7452320" y="5085184"/>
            <a:ext cx="479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X</a:t>
            </a:r>
            <a:endParaRPr lang="es-CO" sz="2000" dirty="0">
              <a:latin typeface="Aharoni"/>
              <a:ea typeface="Aharoni"/>
              <a:cs typeface="Aharoni"/>
            </a:endParaRPr>
          </a:p>
        </p:txBody>
      </p:sp>
      <p:sp>
        <p:nvSpPr>
          <p:cNvPr id="131" name="130 CuadroTexto"/>
          <p:cNvSpPr txBox="1">
            <a:spLocks noChangeArrowheads="1"/>
          </p:cNvSpPr>
          <p:nvPr/>
        </p:nvSpPr>
        <p:spPr bwMode="auto">
          <a:xfrm>
            <a:off x="6156176" y="5445224"/>
            <a:ext cx="9379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10,D)</a:t>
            </a:r>
          </a:p>
        </p:txBody>
      </p:sp>
      <p:sp>
        <p:nvSpPr>
          <p:cNvPr id="132" name="131 CuadroTexto"/>
          <p:cNvSpPr txBox="1">
            <a:spLocks noChangeArrowheads="1"/>
          </p:cNvSpPr>
          <p:nvPr/>
        </p:nvSpPr>
        <p:spPr bwMode="auto">
          <a:xfrm>
            <a:off x="6156176" y="5877272"/>
            <a:ext cx="9132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>
                <a:latin typeface="Aharoni"/>
                <a:ea typeface="Aharoni"/>
                <a:cs typeface="Aharoni"/>
              </a:rPr>
              <a:t>(12,D)</a:t>
            </a:r>
          </a:p>
        </p:txBody>
      </p:sp>
      <p:sp>
        <p:nvSpPr>
          <p:cNvPr id="133" name="132 CuadroTexto"/>
          <p:cNvSpPr txBox="1">
            <a:spLocks noChangeArrowheads="1"/>
          </p:cNvSpPr>
          <p:nvPr/>
        </p:nvSpPr>
        <p:spPr bwMode="auto">
          <a:xfrm>
            <a:off x="7479662" y="5445224"/>
            <a:ext cx="476714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X</a:t>
            </a:r>
            <a:endParaRPr lang="es-CO" sz="2000" dirty="0">
              <a:latin typeface="Aharoni"/>
              <a:ea typeface="Aharoni"/>
              <a:cs typeface="Aharoni"/>
            </a:endParaRPr>
          </a:p>
        </p:txBody>
      </p:sp>
      <p:cxnSp>
        <p:nvCxnSpPr>
          <p:cNvPr id="135" name="134 Conector recto"/>
          <p:cNvCxnSpPr>
            <a:stCxn id="122" idx="6"/>
          </p:cNvCxnSpPr>
          <p:nvPr/>
        </p:nvCxnSpPr>
        <p:spPr>
          <a:xfrm flipV="1">
            <a:off x="7643813" y="2143125"/>
            <a:ext cx="500062" cy="46355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138 Elipse"/>
          <p:cNvSpPr/>
          <p:nvPr/>
        </p:nvSpPr>
        <p:spPr>
          <a:xfrm>
            <a:off x="8072438" y="1857375"/>
            <a:ext cx="357187" cy="357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1" name="140 CuadroTexto"/>
          <p:cNvSpPr txBox="1">
            <a:spLocks noChangeArrowheads="1"/>
          </p:cNvSpPr>
          <p:nvPr/>
        </p:nvSpPr>
        <p:spPr bwMode="auto">
          <a:xfrm>
            <a:off x="8072438" y="2214563"/>
            <a:ext cx="428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dirty="0">
                <a:latin typeface="Aharoni"/>
                <a:ea typeface="Aharoni"/>
                <a:cs typeface="Aharoni"/>
              </a:rPr>
              <a:t>T</a:t>
            </a:r>
          </a:p>
        </p:txBody>
      </p:sp>
      <p:sp>
        <p:nvSpPr>
          <p:cNvPr id="142" name="141 CuadroTexto"/>
          <p:cNvSpPr txBox="1">
            <a:spLocks noChangeArrowheads="1"/>
          </p:cNvSpPr>
          <p:nvPr/>
        </p:nvSpPr>
        <p:spPr bwMode="auto">
          <a:xfrm>
            <a:off x="8143875" y="1357313"/>
            <a:ext cx="857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CO" sz="2800">
                <a:solidFill>
                  <a:srgbClr val="FF0000"/>
                </a:solidFill>
                <a:latin typeface="Arial Black" pitchFamily="34" charset="0"/>
              </a:rPr>
              <a:t>12</a:t>
            </a:r>
          </a:p>
        </p:txBody>
      </p:sp>
      <p:sp>
        <p:nvSpPr>
          <p:cNvPr id="143" name="142 CuadroTexto"/>
          <p:cNvSpPr txBox="1">
            <a:spLocks noChangeArrowheads="1"/>
          </p:cNvSpPr>
          <p:nvPr/>
        </p:nvSpPr>
        <p:spPr bwMode="auto">
          <a:xfrm>
            <a:off x="7164288" y="5840437"/>
            <a:ext cx="908446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000" dirty="0" smtClean="0">
                <a:latin typeface="Aharoni"/>
                <a:ea typeface="Aharoni"/>
                <a:cs typeface="Aharoni"/>
              </a:rPr>
              <a:t>(</a:t>
            </a:r>
            <a:r>
              <a:rPr lang="es-CO" sz="2000" dirty="0">
                <a:latin typeface="Aharoni"/>
                <a:ea typeface="Aharoni"/>
                <a:cs typeface="Aharoni"/>
              </a:rPr>
              <a:t>12,D)</a:t>
            </a:r>
          </a:p>
        </p:txBody>
      </p:sp>
      <p:sp>
        <p:nvSpPr>
          <p:cNvPr id="99" name="49 CuadroTexto"/>
          <p:cNvSpPr txBox="1">
            <a:spLocks noChangeArrowheads="1"/>
          </p:cNvSpPr>
          <p:nvPr/>
        </p:nvSpPr>
        <p:spPr bwMode="auto">
          <a:xfrm>
            <a:off x="1331640" y="404664"/>
            <a:ext cx="41764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1600" u="sng" dirty="0" smtClean="0">
                <a:latin typeface="Aharoni"/>
                <a:ea typeface="Aharoni"/>
                <a:cs typeface="Aharoni"/>
              </a:rPr>
              <a:t>¿</a:t>
            </a:r>
            <a:r>
              <a:rPr lang="es-CO" sz="1600" u="sng" dirty="0">
                <a:latin typeface="Aharoni"/>
                <a:ea typeface="Aharoni"/>
                <a:cs typeface="Aharoni"/>
              </a:rPr>
              <a:t>Cómo llego de S a T en el menor </a:t>
            </a:r>
            <a:r>
              <a:rPr lang="es-CO" sz="1600" u="sng" dirty="0" smtClean="0">
                <a:latin typeface="Aharoni"/>
                <a:ea typeface="Aharoni"/>
                <a:cs typeface="Aharoni"/>
              </a:rPr>
              <a:t>camino?</a:t>
            </a:r>
            <a:endParaRPr lang="es-CO" sz="1600" u="sng" dirty="0">
              <a:latin typeface="Aharoni"/>
              <a:ea typeface="Aharoni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178661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"/>
                            </p:stCondLst>
                            <p:childTnLst>
                              <p:par>
                                <p:cTn id="2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 animBg="1"/>
      <p:bldP spid="65" grpId="0"/>
      <p:bldP spid="57" grpId="0"/>
      <p:bldP spid="66" grpId="0"/>
      <p:bldP spid="67" grpId="0"/>
      <p:bldP spid="68" grpId="0"/>
      <p:bldP spid="69" grpId="0"/>
      <p:bldP spid="70" grpId="0" animBg="1"/>
      <p:bldP spid="71" grpId="0"/>
      <p:bldP spid="72" grpId="0"/>
      <p:bldP spid="73" grpId="0"/>
      <p:bldP spid="74" grpId="0"/>
      <p:bldP spid="76" grpId="0"/>
      <p:bldP spid="82" grpId="0"/>
      <p:bldP spid="83" grpId="0"/>
      <p:bldP spid="84" grpId="0"/>
      <p:bldP spid="85" grpId="0"/>
      <p:bldP spid="86" grpId="0" animBg="1"/>
      <p:bldP spid="91" grpId="0"/>
      <p:bldP spid="92" grpId="0"/>
      <p:bldP spid="98" grpId="0"/>
      <p:bldP spid="58" grpId="0"/>
      <p:bldP spid="93" grpId="0"/>
      <p:bldP spid="102" grpId="0"/>
      <p:bldP spid="103" grpId="0"/>
      <p:bldP spid="104" grpId="0"/>
      <p:bldP spid="105" grpId="0" animBg="1"/>
      <p:bldP spid="113" grpId="0"/>
      <p:bldP spid="114" grpId="0"/>
      <p:bldP spid="122" grpId="0" animBg="1"/>
      <p:bldP spid="124" grpId="0"/>
      <p:bldP spid="125" grpId="0"/>
      <p:bldP spid="128" grpId="0"/>
      <p:bldP spid="129" grpId="0"/>
      <p:bldP spid="133" grpId="0"/>
      <p:bldP spid="139" grpId="0" animBg="1"/>
      <p:bldP spid="141" grpId="0"/>
      <p:bldP spid="142" grpId="0"/>
      <p:bldP spid="1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2530640" y="3212976"/>
            <a:ext cx="511256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s-ES" sz="5400" b="1" dirty="0" smtClean="0">
                <a:solidFill>
                  <a:schemeClr val="hlink"/>
                </a:solidFill>
                <a:ea typeface="Times New Roman" pitchFamily="18" charset="0"/>
                <a:cs typeface="Arial" charset="0"/>
              </a:rPr>
              <a:t>GRACIAS</a:t>
            </a:r>
            <a:endParaRPr lang="es-CO" sz="5400" b="1" dirty="0">
              <a:solidFill>
                <a:schemeClr val="hlink"/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51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35360"/>
            <a:ext cx="7772400" cy="533400"/>
          </a:xfrm>
        </p:spPr>
        <p:txBody>
          <a:bodyPr/>
          <a:lstStyle/>
          <a:p>
            <a:pPr algn="ctr"/>
            <a:r>
              <a:rPr lang="es-CO" altLang="es-CO" sz="2800" dirty="0"/>
              <a:t>TRAYECTORIAS Y CICLOS</a:t>
            </a:r>
            <a:endParaRPr lang="es-ES" altLang="es-CO" sz="2800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60104" y="1637944"/>
            <a:ext cx="8458200" cy="4311336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CO" altLang="es-CO" sz="2000" b="1" dirty="0" smtClean="0"/>
              <a:t>Introducción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endParaRPr lang="es-CO" altLang="es-CO" sz="2000" b="1" dirty="0"/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CO" altLang="es-CO" sz="2000" dirty="0"/>
              <a:t>¿Se puede mover por las aristas de un Grafo comenzando en un vértice y volviendo a él después de pasar por cada arista del grafo exactamente una vez?</a:t>
            </a:r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endParaRPr lang="es-CO" altLang="es-CO" sz="2000" dirty="0" smtClean="0"/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CO" altLang="es-CO" sz="2000" b="1" dirty="0" smtClean="0"/>
              <a:t>CIRCUITO </a:t>
            </a:r>
            <a:r>
              <a:rPr lang="es-CO" altLang="es-CO" sz="2000" b="1" dirty="0"/>
              <a:t>O CICLO EULERIANO (fácil)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endParaRPr lang="es-CO" altLang="es-CO" sz="2000" dirty="0" smtClean="0"/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CO" altLang="es-CO" sz="2000" dirty="0" smtClean="0"/>
              <a:t>¿</a:t>
            </a:r>
            <a:r>
              <a:rPr lang="es-CO" altLang="es-CO" sz="2000" dirty="0"/>
              <a:t>Se puede mover por las aristas de un Grafo comenzando en un vértice y volviendo a él después de pasar por cada vértice del grafo exactamente una vez</a:t>
            </a:r>
            <a:r>
              <a:rPr lang="es-CO" altLang="es-CO" sz="2000" dirty="0" smtClean="0"/>
              <a:t>?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</a:pPr>
            <a:endParaRPr lang="es-CO" altLang="es-CO" sz="2000" dirty="0"/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s-CO" altLang="es-CO" sz="2000" b="1" dirty="0"/>
              <a:t>CIRCUITO O CICLO HAMILTONIANO (difícil)</a:t>
            </a:r>
          </a:p>
        </p:txBody>
      </p:sp>
    </p:spTree>
    <p:extLst>
      <p:ext uri="{BB962C8B-B14F-4D97-AF65-F5344CB8AC3E}">
        <p14:creationId xmlns:p14="http://schemas.microsoft.com/office/powerpoint/2010/main" val="4009719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25624"/>
            <a:ext cx="7772400" cy="443136"/>
          </a:xfrm>
        </p:spPr>
        <p:txBody>
          <a:bodyPr/>
          <a:lstStyle/>
          <a:p>
            <a:pPr algn="ctr"/>
            <a:r>
              <a:rPr lang="es-CO" altLang="es-CO" sz="2400" dirty="0"/>
              <a:t>TRAYECTORIAS Y CICLOS</a:t>
            </a:r>
            <a:endParaRPr lang="es-ES" altLang="es-CO" sz="2400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57338"/>
            <a:ext cx="8134350" cy="3959894"/>
          </a:xfrm>
        </p:spPr>
        <p:txBody>
          <a:bodyPr/>
          <a:lstStyle/>
          <a:p>
            <a:pPr marL="533400" indent="-533400">
              <a:buFont typeface="Wingdings" panose="05000000000000000000" pitchFamily="2" charset="2"/>
              <a:buNone/>
            </a:pPr>
            <a:r>
              <a:rPr lang="es-ES_tradnl" altLang="es-CO" sz="2800" b="1" dirty="0"/>
              <a:t>Definición</a:t>
            </a:r>
            <a:r>
              <a:rPr lang="es-ES_tradnl" altLang="es-CO" sz="2800" b="1" dirty="0" smtClean="0"/>
              <a:t>: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s-ES_tradnl" altLang="es-CO" sz="2800" dirty="0" smtClean="0"/>
              <a:t>Un </a:t>
            </a:r>
            <a:r>
              <a:rPr lang="es-ES_tradnl" altLang="es-CO" sz="2800" b="1" dirty="0"/>
              <a:t>circuito o ciclo </a:t>
            </a:r>
            <a:r>
              <a:rPr lang="es-ES_tradnl" altLang="es-CO" sz="2800" b="1" dirty="0" err="1"/>
              <a:t>euleriano</a:t>
            </a:r>
            <a:r>
              <a:rPr lang="es-ES_tradnl" altLang="es-CO" sz="2800" b="1" dirty="0"/>
              <a:t> </a:t>
            </a:r>
            <a:r>
              <a:rPr lang="es-ES_tradnl" altLang="es-CO" sz="2800" dirty="0"/>
              <a:t>de un Grafo G es un ciclo simple que contiene a </a:t>
            </a:r>
            <a:r>
              <a:rPr lang="es-ES_tradnl" altLang="es-CO" sz="2800" u="sng" dirty="0"/>
              <a:t>todas </a:t>
            </a:r>
            <a:r>
              <a:rPr lang="es-ES_tradnl" altLang="es-CO" sz="2800" dirty="0"/>
              <a:t>las aristas de G</a:t>
            </a:r>
            <a:r>
              <a:rPr lang="es-ES_tradnl" altLang="es-CO" sz="2800" dirty="0" smtClean="0"/>
              <a:t>.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endParaRPr lang="es-ES_tradnl" altLang="es-CO" sz="2800" dirty="0"/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s-ES_tradnl" altLang="es-CO" sz="2800" dirty="0"/>
              <a:t>Un </a:t>
            </a:r>
            <a:r>
              <a:rPr lang="es-ES_tradnl" altLang="es-CO" sz="2800" b="1" dirty="0"/>
              <a:t>camino o trayectoria </a:t>
            </a:r>
            <a:r>
              <a:rPr lang="es-ES_tradnl" altLang="es-CO" sz="2800" b="1" dirty="0" err="1"/>
              <a:t>euleriana</a:t>
            </a:r>
            <a:r>
              <a:rPr lang="es-ES_tradnl" altLang="es-CO" sz="2800" b="1" dirty="0"/>
              <a:t> </a:t>
            </a:r>
            <a:r>
              <a:rPr lang="es-ES_tradnl" altLang="es-CO" sz="2800" dirty="0"/>
              <a:t>es una trayectoria simple que contiene a </a:t>
            </a:r>
            <a:r>
              <a:rPr lang="es-ES_tradnl" altLang="es-CO" sz="2800" u="sng" dirty="0"/>
              <a:t>todas</a:t>
            </a:r>
            <a:r>
              <a:rPr lang="es-ES_tradnl" altLang="es-CO" sz="2800" dirty="0"/>
              <a:t> las aristas de G.</a:t>
            </a:r>
            <a:endParaRPr lang="es-ES" altLang="es-CO" sz="2800" dirty="0"/>
          </a:p>
        </p:txBody>
      </p:sp>
    </p:spTree>
    <p:extLst>
      <p:ext uri="{BB962C8B-B14F-4D97-AF65-F5344CB8AC3E}">
        <p14:creationId xmlns:p14="http://schemas.microsoft.com/office/powerpoint/2010/main" val="1974441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7722"/>
            <a:ext cx="7772400" cy="383704"/>
          </a:xfrm>
        </p:spPr>
        <p:txBody>
          <a:bodyPr/>
          <a:lstStyle/>
          <a:p>
            <a:r>
              <a:rPr lang="es-CO" altLang="es-CO" sz="2400" dirty="0"/>
              <a:t>EJEMPLO DE UN CIRCUITO O CICLO EULERIANO</a:t>
            </a:r>
            <a:endParaRPr lang="es-ES" altLang="es-CO" sz="2400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57163" y="1602358"/>
            <a:ext cx="3622675" cy="4464496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alt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ES" altLang="es-CO" dirty="0">
                <a:latin typeface="Arial" panose="020B0604020202020204" pitchFamily="34" charset="0"/>
                <a:cs typeface="Arial" panose="020B0604020202020204" pitchFamily="34" charset="0"/>
              </a:rPr>
              <a:t>   a •            • b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ES" altLang="es-CO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ES" altLang="es-CO" dirty="0">
                <a:latin typeface="Arial" panose="020B0604020202020204" pitchFamily="34" charset="0"/>
                <a:cs typeface="Arial" panose="020B0604020202020204" pitchFamily="34" charset="0"/>
              </a:rPr>
              <a:t>            • e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ES" altLang="es-C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ES" altLang="es-CO" dirty="0">
                <a:latin typeface="Arial" panose="020B0604020202020204" pitchFamily="34" charset="0"/>
                <a:cs typeface="Arial" panose="020B0604020202020204" pitchFamily="34" charset="0"/>
              </a:rPr>
              <a:t>  d •             • c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CO" altLang="es-CO" dirty="0">
                <a:latin typeface="Arial" panose="020B0604020202020204" pitchFamily="34" charset="0"/>
                <a:cs typeface="Arial" panose="020B0604020202020204" pitchFamily="34" charset="0"/>
              </a:rPr>
              <a:t>          G</a:t>
            </a:r>
            <a:r>
              <a:rPr lang="es-CO" altLang="es-CO" sz="1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s-CO" alt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CO" altLang="es-CO" sz="1400" dirty="0">
                <a:latin typeface="Arial" panose="020B0604020202020204" pitchFamily="34" charset="0"/>
                <a:cs typeface="Arial" panose="020B0604020202020204" pitchFamily="34" charset="0"/>
              </a:rPr>
              <a:t>Tomado de “Matemáticas Discretas y sus aplicaciones” de Rosen</a:t>
            </a:r>
            <a:endParaRPr lang="es-ES" alt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806439" y="2386996"/>
            <a:ext cx="1484101" cy="2159049"/>
            <a:chOff x="806439" y="2386996"/>
            <a:chExt cx="1484101" cy="2159049"/>
          </a:xfrm>
        </p:grpSpPr>
        <p:sp>
          <p:nvSpPr>
            <p:cNvPr id="32775" name="Line 7"/>
            <p:cNvSpPr>
              <a:spLocks noChangeShapeType="1"/>
            </p:cNvSpPr>
            <p:nvPr/>
          </p:nvSpPr>
          <p:spPr bwMode="auto">
            <a:xfrm flipV="1">
              <a:off x="899592" y="2386996"/>
              <a:ext cx="1368226" cy="69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s-ES_tradnl"/>
            </a:p>
          </p:txBody>
        </p:sp>
        <p:sp>
          <p:nvSpPr>
            <p:cNvPr id="32778" name="Line 10"/>
            <p:cNvSpPr>
              <a:spLocks noChangeShapeType="1"/>
            </p:cNvSpPr>
            <p:nvPr/>
          </p:nvSpPr>
          <p:spPr bwMode="auto">
            <a:xfrm>
              <a:off x="806439" y="4546043"/>
              <a:ext cx="148410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s-ES_tradnl"/>
            </a:p>
          </p:txBody>
        </p:sp>
        <p:sp>
          <p:nvSpPr>
            <p:cNvPr id="32779" name="Line 11"/>
            <p:cNvSpPr>
              <a:spLocks noChangeShapeType="1"/>
            </p:cNvSpPr>
            <p:nvPr/>
          </p:nvSpPr>
          <p:spPr bwMode="auto">
            <a:xfrm>
              <a:off x="899394" y="2393951"/>
              <a:ext cx="648915" cy="11070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s-ES_tradnl"/>
            </a:p>
          </p:txBody>
        </p:sp>
        <p:sp>
          <p:nvSpPr>
            <p:cNvPr id="32780" name="Line 12"/>
            <p:cNvSpPr>
              <a:spLocks noChangeShapeType="1"/>
            </p:cNvSpPr>
            <p:nvPr/>
          </p:nvSpPr>
          <p:spPr bwMode="auto">
            <a:xfrm>
              <a:off x="1475656" y="3395108"/>
              <a:ext cx="792162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s-ES_tradnl"/>
            </a:p>
          </p:txBody>
        </p:sp>
        <p:sp>
          <p:nvSpPr>
            <p:cNvPr id="32781" name="Line 13"/>
            <p:cNvSpPr>
              <a:spLocks noChangeShapeType="1"/>
            </p:cNvSpPr>
            <p:nvPr/>
          </p:nvSpPr>
          <p:spPr bwMode="auto">
            <a:xfrm flipV="1">
              <a:off x="806439" y="3395108"/>
              <a:ext cx="792163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s-ES_tradnl"/>
            </a:p>
          </p:txBody>
        </p:sp>
        <p:sp>
          <p:nvSpPr>
            <p:cNvPr id="32783" name="Line 15"/>
            <p:cNvSpPr>
              <a:spLocks noChangeShapeType="1"/>
            </p:cNvSpPr>
            <p:nvPr/>
          </p:nvSpPr>
          <p:spPr bwMode="auto">
            <a:xfrm flipV="1">
              <a:off x="1598602" y="2393950"/>
              <a:ext cx="691938" cy="1001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s-ES_tradnl"/>
            </a:p>
          </p:txBody>
        </p:sp>
      </p:grp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4356100" y="2205038"/>
            <a:ext cx="4319588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CO" altLang="es-CO"/>
          </a:p>
          <a:p>
            <a:pPr>
              <a:spcBef>
                <a:spcPct val="50000"/>
              </a:spcBef>
            </a:pPr>
            <a:endParaRPr lang="es-CO" altLang="es-CO"/>
          </a:p>
          <a:p>
            <a:pPr>
              <a:spcBef>
                <a:spcPct val="50000"/>
              </a:spcBef>
            </a:pPr>
            <a:endParaRPr lang="es-CO" altLang="es-CO"/>
          </a:p>
          <a:p>
            <a:pPr>
              <a:spcBef>
                <a:spcPct val="50000"/>
              </a:spcBef>
            </a:pPr>
            <a:endParaRPr lang="es-CO" altLang="es-CO"/>
          </a:p>
          <a:p>
            <a:pPr>
              <a:spcBef>
                <a:spcPct val="50000"/>
              </a:spcBef>
            </a:pPr>
            <a:endParaRPr lang="es-CO" altLang="es-CO"/>
          </a:p>
          <a:p>
            <a:pPr>
              <a:spcBef>
                <a:spcPct val="50000"/>
              </a:spcBef>
            </a:pPr>
            <a:endParaRPr lang="es-CO" altLang="es-CO"/>
          </a:p>
          <a:p>
            <a:pPr>
              <a:spcBef>
                <a:spcPct val="50000"/>
              </a:spcBef>
            </a:pPr>
            <a:endParaRPr lang="es-ES" altLang="es-CO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4572000" y="1484313"/>
            <a:ext cx="3622675" cy="470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98550" indent="-5334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98600" indent="-4572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41500" indent="-3810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60600" indent="-3810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178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750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322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89400" indent="-3810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s-ES" altLang="es-CO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s-ES" altLang="es-CO">
                <a:latin typeface="Arial" panose="020B0604020202020204" pitchFamily="34" charset="0"/>
                <a:cs typeface="Arial" panose="020B0604020202020204" pitchFamily="34" charset="0"/>
              </a:rPr>
              <a:t>  a  •            • b</a:t>
            </a:r>
          </a:p>
          <a:p>
            <a:pPr>
              <a:buFont typeface="Wingdings" panose="05000000000000000000" pitchFamily="2" charset="2"/>
              <a:buNone/>
            </a:pPr>
            <a:r>
              <a:rPr lang="es-ES" altLang="es-CO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s-ES" altLang="es-CO">
                <a:latin typeface="Arial" panose="020B0604020202020204" pitchFamily="34" charset="0"/>
                <a:cs typeface="Arial" panose="020B0604020202020204" pitchFamily="34" charset="0"/>
              </a:rPr>
              <a:t>            • e                                  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s-ES" altLang="es-CO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s-ES" altLang="es-CO">
                <a:latin typeface="Arial" panose="020B0604020202020204" pitchFamily="34" charset="0"/>
                <a:cs typeface="Arial" panose="020B0604020202020204" pitchFamily="34" charset="0"/>
              </a:rPr>
              <a:t>  d •             • c</a:t>
            </a:r>
          </a:p>
          <a:p>
            <a:pPr>
              <a:buFont typeface="Wingdings" panose="05000000000000000000" pitchFamily="2" charset="2"/>
              <a:buNone/>
            </a:pPr>
            <a:r>
              <a:rPr lang="es-CO" altLang="es-CO">
                <a:latin typeface="Arial" panose="020B0604020202020204" pitchFamily="34" charset="0"/>
                <a:cs typeface="Arial" panose="020B0604020202020204" pitchFamily="34" charset="0"/>
              </a:rPr>
              <a:t>          G</a:t>
            </a:r>
            <a:r>
              <a:rPr lang="es-CO" altLang="es-CO" sz="14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alt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87" name="Line 19"/>
          <p:cNvSpPr>
            <a:spLocks noChangeShapeType="1"/>
          </p:cNvSpPr>
          <p:nvPr/>
        </p:nvSpPr>
        <p:spPr bwMode="auto">
          <a:xfrm>
            <a:off x="5435600" y="2349500"/>
            <a:ext cx="649288" cy="1150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2789" name="Line 21"/>
          <p:cNvSpPr>
            <a:spLocks noChangeShapeType="1"/>
          </p:cNvSpPr>
          <p:nvPr/>
        </p:nvSpPr>
        <p:spPr bwMode="auto">
          <a:xfrm>
            <a:off x="6084888" y="3500438"/>
            <a:ext cx="86360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2790" name="Line 22"/>
          <p:cNvSpPr>
            <a:spLocks noChangeShapeType="1"/>
          </p:cNvSpPr>
          <p:nvPr/>
        </p:nvSpPr>
        <p:spPr bwMode="auto">
          <a:xfrm flipH="1">
            <a:off x="5292725" y="4724400"/>
            <a:ext cx="165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2791" name="Line 23"/>
          <p:cNvSpPr>
            <a:spLocks noChangeShapeType="1"/>
          </p:cNvSpPr>
          <p:nvPr/>
        </p:nvSpPr>
        <p:spPr bwMode="auto">
          <a:xfrm flipV="1">
            <a:off x="5292725" y="3500438"/>
            <a:ext cx="792163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2792" name="Line 24"/>
          <p:cNvSpPr>
            <a:spLocks noChangeShapeType="1"/>
          </p:cNvSpPr>
          <p:nvPr/>
        </p:nvSpPr>
        <p:spPr bwMode="auto">
          <a:xfrm flipV="1">
            <a:off x="6084888" y="2349500"/>
            <a:ext cx="792162" cy="1150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 flipH="1">
            <a:off x="5435600" y="2349500"/>
            <a:ext cx="144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96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85272" y="917064"/>
            <a:ext cx="7989887" cy="443136"/>
          </a:xfrm>
        </p:spPr>
        <p:txBody>
          <a:bodyPr/>
          <a:lstStyle/>
          <a:p>
            <a:pPr algn="ctr"/>
            <a:r>
              <a:rPr lang="es-CO" altLang="es-CO" sz="2400" dirty="0"/>
              <a:t>EJEMPLO DE TRAYECTORIA O CAMINO EULERIANO</a:t>
            </a:r>
            <a:endParaRPr lang="es-ES" altLang="es-CO" sz="240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39952" y="1844675"/>
            <a:ext cx="4752527" cy="4114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s-CO" altLang="es-CO" sz="2800" dirty="0">
                <a:cs typeface="Times New Roman" panose="02020603050405020304" pitchFamily="18" charset="0"/>
              </a:rPr>
              <a:t>   a             b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CO" altLang="es-CO" sz="2800" dirty="0">
                <a:cs typeface="Times New Roman" panose="02020603050405020304" pitchFamily="18" charset="0"/>
              </a:rPr>
              <a:t>   ●          </a:t>
            </a:r>
            <a:r>
              <a:rPr lang="es-CO" altLang="es-CO" sz="2800" dirty="0" smtClean="0">
                <a:cs typeface="Times New Roman" panose="02020603050405020304" pitchFamily="18" charset="0"/>
              </a:rPr>
              <a:t>   </a:t>
            </a:r>
            <a:r>
              <a:rPr lang="es-CO" altLang="es-CO" sz="2800" dirty="0">
                <a:cs typeface="Times New Roman" panose="02020603050405020304" pitchFamily="18" charset="0"/>
              </a:rPr>
              <a:t>●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s-CO" altLang="es-CO" sz="2800" dirty="0"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s-CO" altLang="es-CO" sz="2800" dirty="0"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s-CO" altLang="es-CO" sz="2800" dirty="0">
                <a:cs typeface="Times New Roman" panose="02020603050405020304" pitchFamily="18" charset="0"/>
              </a:rPr>
              <a:t>   ●         </a:t>
            </a:r>
            <a:r>
              <a:rPr lang="es-CO" altLang="es-CO" sz="2800" dirty="0" smtClean="0">
                <a:cs typeface="Times New Roman" panose="02020603050405020304" pitchFamily="18" charset="0"/>
              </a:rPr>
              <a:t>    </a:t>
            </a:r>
            <a:r>
              <a:rPr lang="es-CO" altLang="es-CO" sz="2800" dirty="0">
                <a:cs typeface="Times New Roman" panose="02020603050405020304" pitchFamily="18" charset="0"/>
              </a:rPr>
              <a:t>●             ●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CO" altLang="es-CO" sz="2800" dirty="0">
                <a:cs typeface="Times New Roman" panose="02020603050405020304" pitchFamily="18" charset="0"/>
              </a:rPr>
              <a:t>   c           </a:t>
            </a:r>
            <a:r>
              <a:rPr lang="es-CO" altLang="es-CO" sz="2800" dirty="0" smtClean="0">
                <a:cs typeface="Times New Roman" panose="02020603050405020304" pitchFamily="18" charset="0"/>
              </a:rPr>
              <a:t>  </a:t>
            </a:r>
            <a:r>
              <a:rPr lang="es-CO" altLang="es-CO" sz="2800" dirty="0">
                <a:cs typeface="Times New Roman" panose="02020603050405020304" pitchFamily="18" charset="0"/>
              </a:rPr>
              <a:t>d              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s-ES" altLang="es-CO" sz="2800" dirty="0"/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565400"/>
            <a:ext cx="3527425" cy="26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4716016" y="2636838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4716015" y="4221163"/>
            <a:ext cx="18004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6372225" y="4221163"/>
            <a:ext cx="20161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 flipH="1" flipV="1">
            <a:off x="6587873" y="2636829"/>
            <a:ext cx="1800422" cy="15843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6516437" y="2636831"/>
            <a:ext cx="71307" cy="15843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 flipH="1" flipV="1">
            <a:off x="4716012" y="2636837"/>
            <a:ext cx="1871864" cy="15843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 flipV="1">
            <a:off x="4716012" y="2636831"/>
            <a:ext cx="1800426" cy="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ES_tradnl"/>
          </a:p>
        </p:txBody>
      </p:sp>
      <p:sp>
        <p:nvSpPr>
          <p:cNvPr id="36884" name="Rectangle 20"/>
          <p:cNvSpPr>
            <a:spLocks noChangeArrowheads="1"/>
          </p:cNvSpPr>
          <p:nvPr/>
        </p:nvSpPr>
        <p:spPr bwMode="auto">
          <a:xfrm>
            <a:off x="395288" y="5661025"/>
            <a:ext cx="3529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O" altLang="es-CO" sz="1200" dirty="0"/>
              <a:t>Tomado de “Matemáticas Discretas y sus aplicaciones” de Rosen</a:t>
            </a:r>
            <a:endParaRPr lang="es-ES" altLang="es-CO" sz="1200" dirty="0"/>
          </a:p>
        </p:txBody>
      </p:sp>
    </p:spTree>
    <p:extLst>
      <p:ext uri="{BB962C8B-B14F-4D97-AF65-F5344CB8AC3E}">
        <p14:creationId xmlns:p14="http://schemas.microsoft.com/office/powerpoint/2010/main" val="276040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9552" y="825624"/>
            <a:ext cx="8064896" cy="371128"/>
          </a:xfrm>
        </p:spPr>
        <p:txBody>
          <a:bodyPr/>
          <a:lstStyle/>
          <a:p>
            <a:pPr algn="ctr"/>
            <a:r>
              <a:rPr lang="es-CO" altLang="es-CO" sz="2400" dirty="0"/>
              <a:t>TRAYECTORIAS Y CICLOS PARA GRAFOS DIRIGIDOS</a:t>
            </a:r>
            <a:endParaRPr lang="es-ES" altLang="es-CO" sz="2400" dirty="0"/>
          </a:p>
        </p:txBody>
      </p:sp>
      <p:grpSp>
        <p:nvGrpSpPr>
          <p:cNvPr id="2" name="Grupo 1"/>
          <p:cNvGrpSpPr/>
          <p:nvPr/>
        </p:nvGrpSpPr>
        <p:grpSpPr>
          <a:xfrm>
            <a:off x="323528" y="1628800"/>
            <a:ext cx="8546503" cy="4392488"/>
            <a:chOff x="323528" y="1628800"/>
            <a:chExt cx="8546503" cy="4392488"/>
          </a:xfrm>
        </p:grpSpPr>
        <p:pic>
          <p:nvPicPr>
            <p:cNvPr id="30730" name="Picture 103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628800"/>
              <a:ext cx="8546503" cy="396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20"/>
            <p:cNvSpPr>
              <a:spLocks noChangeArrowheads="1"/>
            </p:cNvSpPr>
            <p:nvPr/>
          </p:nvSpPr>
          <p:spPr bwMode="auto">
            <a:xfrm>
              <a:off x="323528" y="5744289"/>
              <a:ext cx="847474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s-CO" altLang="es-CO" sz="1200" dirty="0" smtClean="0"/>
                <a:t>Revisar el tipo de trayectoria o ciclo de los grafos dirigidos de la figura 4.</a:t>
              </a:r>
              <a:endParaRPr lang="es-ES" altLang="es-CO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3295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69640"/>
            <a:ext cx="7772400" cy="443136"/>
          </a:xfrm>
        </p:spPr>
        <p:txBody>
          <a:bodyPr/>
          <a:lstStyle/>
          <a:p>
            <a:pPr algn="ctr"/>
            <a:r>
              <a:rPr lang="es-CO" altLang="es-CO" sz="2400" dirty="0"/>
              <a:t>TRAYECTORIAS Y CICLOS</a:t>
            </a:r>
            <a:endParaRPr lang="es-ES" altLang="es-CO" sz="2400" dirty="0"/>
          </a:p>
        </p:txBody>
      </p:sp>
      <p:pic>
        <p:nvPicPr>
          <p:cNvPr id="37899" name="Picture 11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628800"/>
            <a:ext cx="7847013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21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852876"/>
            <a:ext cx="8001000" cy="417125"/>
          </a:xfrm>
        </p:spPr>
        <p:txBody>
          <a:bodyPr/>
          <a:lstStyle/>
          <a:p>
            <a:pPr algn="ctr"/>
            <a:r>
              <a:rPr lang="es-CO" altLang="es-CO" sz="2400" dirty="0"/>
              <a:t>EJERCICIO DE TRAYECTORIAS Y CICLOS</a:t>
            </a:r>
            <a:endParaRPr lang="es-ES" altLang="es-CO" sz="2400" dirty="0"/>
          </a:p>
        </p:txBody>
      </p:sp>
      <p:pic>
        <p:nvPicPr>
          <p:cNvPr id="38927" name="Picture 15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0184" y="1556792"/>
            <a:ext cx="6121400" cy="3816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323528" y="5486995"/>
            <a:ext cx="84248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O" altLang="es-CO" dirty="0"/>
              <a:t>La idea es dibujar esa figura con un solo trazo continuo sin levantar el lápiz del papel y sin repetir ningún trazo</a:t>
            </a:r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3879274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836712"/>
            <a:ext cx="8001000" cy="370309"/>
          </a:xfrm>
        </p:spPr>
        <p:txBody>
          <a:bodyPr/>
          <a:lstStyle/>
          <a:p>
            <a:pPr algn="ctr"/>
            <a:r>
              <a:rPr lang="es-CO" altLang="es-CO" sz="2400" dirty="0"/>
              <a:t>TRAYECTORIAS MINIMAS</a:t>
            </a:r>
            <a:endParaRPr lang="es-ES" altLang="es-CO" sz="2400" dirty="0"/>
          </a:p>
        </p:txBody>
      </p:sp>
      <p:pic>
        <p:nvPicPr>
          <p:cNvPr id="40965" name="Picture 5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556792"/>
            <a:ext cx="4824536" cy="468586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0" y="3200400"/>
            <a:ext cx="3529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O" altLang="es-CO" sz="1200" dirty="0" smtClean="0"/>
              <a:t>Encontrar la trayectoria mínima de dos puntos o nodos en el contexto de las tres opciones</a:t>
            </a:r>
            <a:endParaRPr lang="es-ES" altLang="es-CO" sz="1200" dirty="0"/>
          </a:p>
        </p:txBody>
      </p:sp>
    </p:spTree>
    <p:extLst>
      <p:ext uri="{BB962C8B-B14F-4D97-AF65-F5344CB8AC3E}">
        <p14:creationId xmlns:p14="http://schemas.microsoft.com/office/powerpoint/2010/main" val="2509263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lipse">
  <a:themeElements>
    <a:clrScheme name="Eclipse 11">
      <a:dk1>
        <a:srgbClr val="000000"/>
      </a:dk1>
      <a:lt1>
        <a:srgbClr val="FFFFFF"/>
      </a:lt1>
      <a:dk2>
        <a:srgbClr val="003399"/>
      </a:dk2>
      <a:lt2>
        <a:srgbClr val="5F5F5F"/>
      </a:lt2>
      <a:accent1>
        <a:srgbClr val="99CCFF"/>
      </a:accent1>
      <a:accent2>
        <a:srgbClr val="66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5CB9E7"/>
      </a:accent6>
      <a:hlink>
        <a:srgbClr val="3399FF"/>
      </a:hlink>
      <a:folHlink>
        <a:srgbClr val="99CCFF"/>
      </a:folHlink>
    </a:clrScheme>
    <a:fontScheme name="Eclips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1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B9E7"/>
        </a:accent6>
        <a:hlink>
          <a:srgbClr val="3399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2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B9E7"/>
        </a:accent6>
        <a:hlink>
          <a:srgbClr val="99FF99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3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00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5CB9E7"/>
        </a:accent6>
        <a:hlink>
          <a:srgbClr val="99FF99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4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00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5CB9E7"/>
        </a:accent6>
        <a:hlink>
          <a:srgbClr val="CCFFCC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5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00"/>
        </a:accent1>
        <a:accent2>
          <a:srgbClr val="00CC99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00B98A"/>
        </a:accent6>
        <a:hlink>
          <a:srgbClr val="CCFFCC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6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FFCC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FFE2FF"/>
        </a:accent5>
        <a:accent6>
          <a:srgbClr val="E78AE7"/>
        </a:accent6>
        <a:hlink>
          <a:srgbClr val="FF99CC"/>
        </a:hlink>
        <a:folHlink>
          <a:srgbClr val="FF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Eclipse">
  <a:themeElements>
    <a:clrScheme name="Eclipse 11">
      <a:dk1>
        <a:srgbClr val="000000"/>
      </a:dk1>
      <a:lt1>
        <a:srgbClr val="FFFFFF"/>
      </a:lt1>
      <a:dk2>
        <a:srgbClr val="003399"/>
      </a:dk2>
      <a:lt2>
        <a:srgbClr val="5F5F5F"/>
      </a:lt2>
      <a:accent1>
        <a:srgbClr val="99CCFF"/>
      </a:accent1>
      <a:accent2>
        <a:srgbClr val="66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5CB9E7"/>
      </a:accent6>
      <a:hlink>
        <a:srgbClr val="3399FF"/>
      </a:hlink>
      <a:folHlink>
        <a:srgbClr val="99CCFF"/>
      </a:folHlink>
    </a:clrScheme>
    <a:fontScheme name="Eclips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1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B9E7"/>
        </a:accent6>
        <a:hlink>
          <a:srgbClr val="3399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2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B9E7"/>
        </a:accent6>
        <a:hlink>
          <a:srgbClr val="99FF99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3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00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5CB9E7"/>
        </a:accent6>
        <a:hlink>
          <a:srgbClr val="99FF99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4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00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5CB9E7"/>
        </a:accent6>
        <a:hlink>
          <a:srgbClr val="CCFFCC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5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99CC00"/>
        </a:accent1>
        <a:accent2>
          <a:srgbClr val="00CC99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00B98A"/>
        </a:accent6>
        <a:hlink>
          <a:srgbClr val="CCFFCC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16">
        <a:dk1>
          <a:srgbClr val="000000"/>
        </a:dk1>
        <a:lt1>
          <a:srgbClr val="FFFFFF"/>
        </a:lt1>
        <a:dk2>
          <a:srgbClr val="003399"/>
        </a:dk2>
        <a:lt2>
          <a:srgbClr val="5F5F5F"/>
        </a:lt2>
        <a:accent1>
          <a:srgbClr val="FFCCFF"/>
        </a:accent1>
        <a:accent2>
          <a:srgbClr val="FF99FF"/>
        </a:accent2>
        <a:accent3>
          <a:srgbClr val="FFFFFF"/>
        </a:accent3>
        <a:accent4>
          <a:srgbClr val="000000"/>
        </a:accent4>
        <a:accent5>
          <a:srgbClr val="FFE2FF"/>
        </a:accent5>
        <a:accent6>
          <a:srgbClr val="E78AE7"/>
        </a:accent6>
        <a:hlink>
          <a:srgbClr val="FF99CC"/>
        </a:hlink>
        <a:folHlink>
          <a:srgbClr val="FF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10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11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12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2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3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4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5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6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7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8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ppt/theme/themeOverride9.xml><?xml version="1.0" encoding="utf-8"?>
<a:themeOverride xmlns:a="http://schemas.openxmlformats.org/drawingml/2006/main">
  <a:clrScheme name="Eclipse 11">
    <a:dk1>
      <a:srgbClr val="000000"/>
    </a:dk1>
    <a:lt1>
      <a:srgbClr val="FFFFFF"/>
    </a:lt1>
    <a:dk2>
      <a:srgbClr val="003399"/>
    </a:dk2>
    <a:lt2>
      <a:srgbClr val="5F5F5F"/>
    </a:lt2>
    <a:accent1>
      <a:srgbClr val="99CCFF"/>
    </a:accent1>
    <a:accent2>
      <a:srgbClr val="66CCFF"/>
    </a:accent2>
    <a:accent3>
      <a:srgbClr val="FFFFFF"/>
    </a:accent3>
    <a:accent4>
      <a:srgbClr val="000000"/>
    </a:accent4>
    <a:accent5>
      <a:srgbClr val="CAE2FF"/>
    </a:accent5>
    <a:accent6>
      <a:srgbClr val="5CB9E7"/>
    </a:accent6>
    <a:hlink>
      <a:srgbClr val="3399FF"/>
    </a:hlink>
    <a:folHlink>
      <a:srgbClr val="99CC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3665</TotalTime>
  <Words>485</Words>
  <Application>Microsoft Office PowerPoint</Application>
  <PresentationFormat>Presentación en pantalla (4:3)</PresentationFormat>
  <Paragraphs>138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5" baseType="lpstr">
      <vt:lpstr>Aharoni</vt:lpstr>
      <vt:lpstr>Arial</vt:lpstr>
      <vt:lpstr>Arial Black</vt:lpstr>
      <vt:lpstr>Bauhaus 93</vt:lpstr>
      <vt:lpstr>Calibri</vt:lpstr>
      <vt:lpstr>Times New Roman</vt:lpstr>
      <vt:lpstr>Verdana</vt:lpstr>
      <vt:lpstr>Wingdings</vt:lpstr>
      <vt:lpstr>Eclipse</vt:lpstr>
      <vt:lpstr>Tema de Office</vt:lpstr>
      <vt:lpstr>1_Eclipse</vt:lpstr>
      <vt:lpstr>Presentación de PowerPoint</vt:lpstr>
      <vt:lpstr>TRAYECTORIAS Y CICLOS</vt:lpstr>
      <vt:lpstr>TRAYECTORIAS Y CICLOS</vt:lpstr>
      <vt:lpstr>EJEMPLO DE UN CIRCUITO O CICLO EULERIANO</vt:lpstr>
      <vt:lpstr>EJEMPLO DE TRAYECTORIA O CAMINO EULERIANO</vt:lpstr>
      <vt:lpstr>TRAYECTORIAS Y CICLOS PARA GRAFOS DIRIGIDOS</vt:lpstr>
      <vt:lpstr>TRAYECTORIAS Y CICLOS</vt:lpstr>
      <vt:lpstr>EJERCICIO DE TRAYECTORIAS Y CICLOS</vt:lpstr>
      <vt:lpstr>TRAYECTORIAS MINIMAS</vt:lpstr>
      <vt:lpstr>TRAYECTORIAS MINIMAS</vt:lpstr>
      <vt:lpstr>EJERCICIO DE TRAYECTORIAS Y CICLOS</vt:lpstr>
      <vt:lpstr>EJERCICIO DE TRAYECTORIAS Y CICLOS</vt:lpstr>
      <vt:lpstr>Presentación de PowerPoint</vt:lpstr>
      <vt:lpstr>Presentación de PowerPoint</vt:lpstr>
    </vt:vector>
  </TitlesOfParts>
  <Company>Dark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Alvaro Y Sofia</dc:creator>
  <cp:lastModifiedBy>Oswaldo Rodriguez Diaz</cp:lastModifiedBy>
  <cp:revision>494</cp:revision>
  <dcterms:created xsi:type="dcterms:W3CDTF">2006-05-13T20:38:03Z</dcterms:created>
  <dcterms:modified xsi:type="dcterms:W3CDTF">2022-05-26T23:15:46Z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TC010690503082</vt:lpwstr>
  </property>
</Properties>
</file>